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handoutMasterIdLst>
    <p:handoutMasterId r:id="rId52"/>
  </p:handoutMasterIdLst>
  <p:sldIdLst>
    <p:sldId id="256" r:id="rId2"/>
    <p:sldId id="257" r:id="rId3"/>
    <p:sldId id="294" r:id="rId4"/>
    <p:sldId id="293" r:id="rId5"/>
    <p:sldId id="282" r:id="rId6"/>
    <p:sldId id="259" r:id="rId7"/>
    <p:sldId id="260" r:id="rId8"/>
    <p:sldId id="261" r:id="rId9"/>
    <p:sldId id="283" r:id="rId10"/>
    <p:sldId id="284" r:id="rId11"/>
    <p:sldId id="262" r:id="rId12"/>
    <p:sldId id="263" r:id="rId13"/>
    <p:sldId id="295" r:id="rId14"/>
    <p:sldId id="264" r:id="rId15"/>
    <p:sldId id="265" r:id="rId16"/>
    <p:sldId id="296" r:id="rId17"/>
    <p:sldId id="312" r:id="rId18"/>
    <p:sldId id="313" r:id="rId19"/>
    <p:sldId id="297" r:id="rId20"/>
    <p:sldId id="298" r:id="rId21"/>
    <p:sldId id="268" r:id="rId22"/>
    <p:sldId id="299" r:id="rId23"/>
    <p:sldId id="269" r:id="rId24"/>
    <p:sldId id="300" r:id="rId25"/>
    <p:sldId id="270" r:id="rId26"/>
    <p:sldId id="271" r:id="rId27"/>
    <p:sldId id="272" r:id="rId28"/>
    <p:sldId id="273" r:id="rId29"/>
    <p:sldId id="314" r:id="rId30"/>
    <p:sldId id="317" r:id="rId31"/>
    <p:sldId id="318" r:id="rId32"/>
    <p:sldId id="286" r:id="rId33"/>
    <p:sldId id="287" r:id="rId34"/>
    <p:sldId id="288" r:id="rId35"/>
    <p:sldId id="315" r:id="rId36"/>
    <p:sldId id="316" r:id="rId37"/>
    <p:sldId id="290" r:id="rId38"/>
    <p:sldId id="291" r:id="rId39"/>
    <p:sldId id="277" r:id="rId40"/>
    <p:sldId id="301" r:id="rId41"/>
    <p:sldId id="302" r:id="rId42"/>
    <p:sldId id="303" r:id="rId43"/>
    <p:sldId id="304" r:id="rId44"/>
    <p:sldId id="305" r:id="rId45"/>
    <p:sldId id="306" r:id="rId46"/>
    <p:sldId id="307" r:id="rId47"/>
    <p:sldId id="308" r:id="rId48"/>
    <p:sldId id="309" r:id="rId49"/>
    <p:sldId id="310" r:id="rId50"/>
    <p:sldId id="311" r:id="rId5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18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FCB615-0BB7-4BD6-BF7F-704EF989FB8D}" type="datetimeFigureOut">
              <a:rPr lang="en-US" smtClean="0"/>
              <a:t>11/22/2024</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1380EB0-5444-4FFE-8762-F5ACF8DB540F}" type="slidenum">
              <a:rPr lang="en-US" smtClean="0"/>
              <a:t>‹#›</a:t>
            </a:fld>
            <a:endParaRPr lang="en-US"/>
          </a:p>
        </p:txBody>
      </p:sp>
    </p:spTree>
    <p:extLst>
      <p:ext uri="{BB962C8B-B14F-4D97-AF65-F5344CB8AC3E}">
        <p14:creationId xmlns:p14="http://schemas.microsoft.com/office/powerpoint/2010/main" val="379800931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756AE7A0-051D-4E6D-AC12-374A4AF04912}" type="datetimeFigureOut">
              <a:rPr lang="en-US" smtClean="0"/>
              <a:pPr/>
              <a:t>11/22/2024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41D3CE4B-2B4F-4A49-AABD-225E69675A3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6AE7A0-051D-4E6D-AC12-374A4AF04912}"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3CE4B-2B4F-4A49-AABD-225E69675A3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6AE7A0-051D-4E6D-AC12-374A4AF04912}"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3CE4B-2B4F-4A49-AABD-225E69675A3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56AE7A0-051D-4E6D-AC12-374A4AF04912}" type="datetimeFigureOut">
              <a:rPr lang="en-US" smtClean="0"/>
              <a:pPr/>
              <a:t>11/22/2024</a:t>
            </a:fld>
            <a:endParaRPr lang="en-US"/>
          </a:p>
        </p:txBody>
      </p:sp>
      <p:sp>
        <p:nvSpPr>
          <p:cNvPr id="9" name="Slide Number Placeholder 8"/>
          <p:cNvSpPr>
            <a:spLocks noGrp="1"/>
          </p:cNvSpPr>
          <p:nvPr>
            <p:ph type="sldNum" sz="quarter" idx="15"/>
          </p:nvPr>
        </p:nvSpPr>
        <p:spPr/>
        <p:txBody>
          <a:bodyPr rtlCol="0"/>
          <a:lstStyle/>
          <a:p>
            <a:fld id="{41D3CE4B-2B4F-4A49-AABD-225E69675A3C}"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56AE7A0-051D-4E6D-AC12-374A4AF04912}" type="datetimeFigureOut">
              <a:rPr lang="en-US" smtClean="0"/>
              <a:pPr/>
              <a:t>11/22/2024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41D3CE4B-2B4F-4A49-AABD-225E69675A3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56AE7A0-051D-4E6D-AC12-374A4AF04912}"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3CE4B-2B4F-4A49-AABD-225E69675A3C}"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56AE7A0-051D-4E6D-AC12-374A4AF04912}"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D3CE4B-2B4F-4A49-AABD-225E69675A3C}"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756AE7A0-051D-4E6D-AC12-374A4AF04912}" type="datetimeFigureOut">
              <a:rPr lang="en-US" smtClean="0"/>
              <a:pPr/>
              <a:t>11/22/2024</a:t>
            </a:fld>
            <a:endParaRPr lang="en-US"/>
          </a:p>
        </p:txBody>
      </p:sp>
      <p:sp>
        <p:nvSpPr>
          <p:cNvPr id="7" name="Slide Number Placeholder 6"/>
          <p:cNvSpPr>
            <a:spLocks noGrp="1"/>
          </p:cNvSpPr>
          <p:nvPr>
            <p:ph type="sldNum" sz="quarter" idx="11"/>
          </p:nvPr>
        </p:nvSpPr>
        <p:spPr/>
        <p:txBody>
          <a:bodyPr rtlCol="0"/>
          <a:lstStyle/>
          <a:p>
            <a:fld id="{41D3CE4B-2B4F-4A49-AABD-225E69675A3C}"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6AE7A0-051D-4E6D-AC12-374A4AF04912}"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D3CE4B-2B4F-4A49-AABD-225E69675A3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56AE7A0-051D-4E6D-AC12-374A4AF04912}" type="datetimeFigureOut">
              <a:rPr lang="en-US" smtClean="0"/>
              <a:pPr/>
              <a:t>11/22/2024</a:t>
            </a:fld>
            <a:endParaRPr lang="en-US"/>
          </a:p>
        </p:txBody>
      </p:sp>
      <p:sp>
        <p:nvSpPr>
          <p:cNvPr id="22" name="Slide Number Placeholder 21"/>
          <p:cNvSpPr>
            <a:spLocks noGrp="1"/>
          </p:cNvSpPr>
          <p:nvPr>
            <p:ph type="sldNum" sz="quarter" idx="15"/>
          </p:nvPr>
        </p:nvSpPr>
        <p:spPr/>
        <p:txBody>
          <a:bodyPr rtlCol="0"/>
          <a:lstStyle/>
          <a:p>
            <a:fld id="{41D3CE4B-2B4F-4A49-AABD-225E69675A3C}"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56AE7A0-051D-4E6D-AC12-374A4AF04912}" type="datetimeFigureOut">
              <a:rPr lang="en-US" smtClean="0"/>
              <a:pPr/>
              <a:t>11/22/2024</a:t>
            </a:fld>
            <a:endParaRPr lang="en-US"/>
          </a:p>
        </p:txBody>
      </p:sp>
      <p:sp>
        <p:nvSpPr>
          <p:cNvPr id="18" name="Slide Number Placeholder 17"/>
          <p:cNvSpPr>
            <a:spLocks noGrp="1"/>
          </p:cNvSpPr>
          <p:nvPr>
            <p:ph type="sldNum" sz="quarter" idx="11"/>
          </p:nvPr>
        </p:nvSpPr>
        <p:spPr/>
        <p:txBody>
          <a:bodyPr rtlCol="0"/>
          <a:lstStyle/>
          <a:p>
            <a:fld id="{41D3CE4B-2B4F-4A49-AABD-225E69675A3C}"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56AE7A0-051D-4E6D-AC12-374A4AF04912}" type="datetimeFigureOut">
              <a:rPr lang="en-US" smtClean="0"/>
              <a:pPr/>
              <a:t>11/22/2024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41D3CE4B-2B4F-4A49-AABD-225E69675A3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BUILDING </a:t>
            </a:r>
            <a:r>
              <a:rPr lang="en-US" smtClean="0"/>
              <a:t>CONSTRUCTION I</a:t>
            </a:r>
            <a:br>
              <a:rPr lang="en-US" smtClean="0"/>
            </a:br>
            <a:r>
              <a:rPr lang="en-US" smtClean="0"/>
              <a:t>LECTURE 3</a:t>
            </a:r>
            <a:br>
              <a:rPr lang="en-US" smtClean="0"/>
            </a:br>
            <a:r>
              <a:rPr lang="en-US" smtClean="0"/>
              <a:t>FOUNDATION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7504" y="0"/>
            <a:ext cx="8640960" cy="6858000"/>
          </a:xfrm>
        </p:spPr>
        <p:txBody>
          <a:bodyPr>
            <a:normAutofit/>
          </a:bodyPr>
          <a:lstStyle/>
          <a:p>
            <a:pPr>
              <a:buFont typeface="Wingdings" panose="05000000000000000000" pitchFamily="2" charset="2"/>
              <a:buChar char="q"/>
            </a:pPr>
            <a:r>
              <a:rPr lang="sw-KE" altLang="en-US" dirty="0">
                <a:latin typeface="Times New Roman" panose="02020603050405020304" pitchFamily="18" charset="0"/>
                <a:cs typeface="Times New Roman" panose="02020603050405020304" pitchFamily="18" charset="0"/>
              </a:rPr>
              <a:t> The load placed on the soil may cause settlement of the previous structures as the result of new stress pattern in the surrounding </a:t>
            </a:r>
            <a:r>
              <a:rPr lang="sw-KE" altLang="en-US" dirty="0" smtClean="0">
                <a:latin typeface="Times New Roman" panose="02020603050405020304" pitchFamily="18" charset="0"/>
                <a:cs typeface="Times New Roman" panose="02020603050405020304" pitchFamily="18" charset="0"/>
              </a:rPr>
              <a:t>soil</a:t>
            </a:r>
          </a:p>
          <a:p>
            <a:pPr>
              <a:buFont typeface="Wingdings" panose="05000000000000000000" pitchFamily="2" charset="2"/>
              <a:buChar char="q"/>
            </a:pPr>
            <a:endParaRPr lang="sw-KE" altLang="en-US"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US" dirty="0" smtClean="0"/>
          </a:p>
          <a:p>
            <a:pPr marL="0" indent="0">
              <a:buNone/>
            </a:pPr>
            <a:endParaRPr lang="en-US" dirty="0" smtClean="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7" y="1052736"/>
            <a:ext cx="5184577"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95536" y="2759586"/>
            <a:ext cx="8352928" cy="1133965"/>
          </a:xfrm>
          <a:prstGeom prst="rect">
            <a:avLst/>
          </a:prstGeom>
        </p:spPr>
        <p:txBody>
          <a:bodyPr wrap="square">
            <a:spAutoFit/>
          </a:bodyPr>
          <a:lstStyle/>
          <a:p>
            <a:pPr>
              <a:lnSpc>
                <a:spcPct val="150000"/>
              </a:lnSpc>
            </a:pPr>
            <a:r>
              <a:rPr lang="da-DK" altLang="en-US" sz="2400" dirty="0">
                <a:latin typeface="Times New Roman" panose="02020603050405020304" pitchFamily="18" charset="0"/>
                <a:cs typeface="Times New Roman" panose="02020603050405020304" pitchFamily="18" charset="0"/>
              </a:rPr>
              <a:t>In general, deeper the foundations and closer to the old structures, greater will be the potential for damage to old structures</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88640"/>
            <a:ext cx="8291264" cy="6285312"/>
          </a:xfrm>
        </p:spPr>
        <p:txBody>
          <a:bodyPr>
            <a:normAutofit/>
          </a:bodyPr>
          <a:lstStyle/>
          <a:p>
            <a:pPr algn="just">
              <a:buFont typeface="Wingdings" panose="05000000000000000000" pitchFamily="2" charset="2"/>
              <a:buChar char="Ø"/>
            </a:pPr>
            <a:r>
              <a:rPr lang="en-US" altLang="en-US" sz="2800" b="1" dirty="0">
                <a:latin typeface="Times New Roman" panose="02020603050405020304" pitchFamily="18" charset="0"/>
                <a:cs typeface="Times New Roman" panose="02020603050405020304" pitchFamily="18" charset="0"/>
              </a:rPr>
              <a:t>Ground </a:t>
            </a:r>
            <a:r>
              <a:rPr lang="en-US" altLang="en-US" sz="2800" b="1" dirty="0" smtClean="0">
                <a:latin typeface="Times New Roman" panose="02020603050405020304" pitchFamily="18" charset="0"/>
                <a:cs typeface="Times New Roman" panose="02020603050405020304" pitchFamily="18" charset="0"/>
              </a:rPr>
              <a:t>water</a:t>
            </a:r>
          </a:p>
          <a:p>
            <a:pPr marL="457200" lvl="1" indent="-457200" algn="just">
              <a:spcBef>
                <a:spcPts val="600"/>
              </a:spcBef>
              <a:buSzPct val="70000"/>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Presence of water reduces soil bearing capacity, larger footing size more cost. During construction pumping is necessary – adds to the cost of construction</a:t>
            </a:r>
            <a:r>
              <a:rPr lang="en-US" altLang="en-US" sz="2800" dirty="0" smtClean="0">
                <a:latin typeface="Times New Roman" panose="02020603050405020304" pitchFamily="18" charset="0"/>
                <a:cs typeface="Times New Roman" panose="02020603050405020304" pitchFamily="18" charset="0"/>
              </a:rPr>
              <a:t>.</a:t>
            </a:r>
          </a:p>
          <a:p>
            <a:pPr marL="0" lvl="1" indent="0" algn="just">
              <a:spcBef>
                <a:spcPts val="600"/>
              </a:spcBef>
              <a:buSzPct val="70000"/>
              <a:buNone/>
            </a:pPr>
            <a:endParaRPr lang="en-US" altLang="en-US" sz="2800" dirty="0" smtClean="0">
              <a:latin typeface="Times New Roman" panose="02020603050405020304" pitchFamily="18" charset="0"/>
              <a:cs typeface="Times New Roman" panose="02020603050405020304" pitchFamily="18" charset="0"/>
            </a:endParaRPr>
          </a:p>
          <a:p>
            <a:pPr marL="457200" lvl="1" indent="-457200" algn="just">
              <a:spcBef>
                <a:spcPts val="600"/>
              </a:spcBef>
              <a:buSzPct val="70000"/>
              <a:buFont typeface="Wingdings" panose="05000000000000000000" pitchFamily="2" charset="2"/>
              <a:buChar char="Ø"/>
            </a:pPr>
            <a:r>
              <a:rPr lang="en-US" altLang="en-US" sz="2800" b="1" dirty="0">
                <a:latin typeface="Times New Roman" panose="02020603050405020304" pitchFamily="18" charset="0"/>
                <a:cs typeface="Times New Roman" panose="02020603050405020304" pitchFamily="18" charset="0"/>
              </a:rPr>
              <a:t>Underground defects</a:t>
            </a:r>
            <a:endParaRPr lang="sw-KE" altLang="en-US" sz="2800" dirty="0">
              <a:latin typeface="Times New Roman" panose="02020603050405020304" pitchFamily="18" charset="0"/>
              <a:cs typeface="Times New Roman" panose="02020603050405020304" pitchFamily="18" charset="0"/>
            </a:endParaRPr>
          </a:p>
          <a:p>
            <a:pPr lvl="2" indent="-273050" algn="just">
              <a:lnSpc>
                <a:spcPct val="150000"/>
              </a:lnSpc>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Footing location affected by underground defects </a:t>
            </a:r>
          </a:p>
          <a:p>
            <a:pPr lvl="2" indent="-273050" algn="just">
              <a:lnSpc>
                <a:spcPct val="150000"/>
              </a:lnSpc>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Faults, caves, mines, sewer lines , underground cables and utilities</a:t>
            </a:r>
            <a:endParaRPr lang="en-US"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16632"/>
            <a:ext cx="8568952" cy="6741368"/>
          </a:xfrm>
        </p:spPr>
        <p:txBody>
          <a:bodyPr>
            <a:normAutofit/>
          </a:bodyPr>
          <a:lstStyle/>
          <a:p>
            <a:pPr>
              <a:buFont typeface="Wingdings" panose="05000000000000000000" pitchFamily="2" charset="2"/>
              <a:buChar char="Ø"/>
            </a:pPr>
            <a:r>
              <a:rPr lang="sw-KE" altLang="en-US" sz="2800" b="1" dirty="0" smtClean="0">
                <a:latin typeface="Times New Roman" panose="02020603050405020304" pitchFamily="18" charset="0"/>
                <a:cs typeface="Times New Roman" panose="02020603050405020304" pitchFamily="18" charset="0"/>
              </a:rPr>
              <a:t>Precaution </a:t>
            </a:r>
            <a:r>
              <a:rPr lang="sw-KE" altLang="en-US" sz="2800" b="1" dirty="0">
                <a:latin typeface="Times New Roman" panose="02020603050405020304" pitchFamily="18" charset="0"/>
                <a:cs typeface="Times New Roman" panose="02020603050405020304" pitchFamily="18" charset="0"/>
              </a:rPr>
              <a:t>on </a:t>
            </a:r>
            <a:r>
              <a:rPr lang="en-US" altLang="en-US" sz="2800" b="1" dirty="0">
                <a:latin typeface="Times New Roman" panose="02020603050405020304" pitchFamily="18" charset="0"/>
                <a:cs typeface="Times New Roman" panose="02020603050405020304" pitchFamily="18" charset="0"/>
              </a:rPr>
              <a:t>foundations </a:t>
            </a:r>
            <a:r>
              <a:rPr lang="en-US" altLang="en-US" sz="2800" b="1" dirty="0" smtClean="0">
                <a:latin typeface="Times New Roman" panose="02020603050405020304" pitchFamily="18" charset="0"/>
                <a:cs typeface="Times New Roman" panose="02020603050405020304" pitchFamily="18" charset="0"/>
              </a:rPr>
              <a:t>design</a:t>
            </a:r>
          </a:p>
          <a:p>
            <a:pPr marL="460375" indent="-342900">
              <a:lnSpc>
                <a:spcPct val="150000"/>
              </a:lnSpc>
              <a:buFont typeface="Wingdings" panose="05000000000000000000" pitchFamily="2" charset="2"/>
              <a:buChar char="q"/>
            </a:pPr>
            <a:r>
              <a:rPr lang="en-US" altLang="en-US" sz="2800" dirty="0" smtClean="0">
                <a:latin typeface="Times New Roman" panose="02020603050405020304" pitchFamily="18" charset="0"/>
                <a:cs typeface="Times New Roman" panose="02020603050405020304" pitchFamily="18" charset="0"/>
              </a:rPr>
              <a:t>It </a:t>
            </a:r>
            <a:r>
              <a:rPr lang="en-US" altLang="en-US" sz="2800" dirty="0">
                <a:latin typeface="Times New Roman" panose="02020603050405020304" pitchFamily="18" charset="0"/>
                <a:cs typeface="Times New Roman" panose="02020603050405020304" pitchFamily="18" charset="0"/>
              </a:rPr>
              <a:t>is expensive and difficult to repair </a:t>
            </a:r>
          </a:p>
          <a:p>
            <a:pPr marL="460375" indent="-342900">
              <a:lnSpc>
                <a:spcPct val="150000"/>
              </a:lnSpc>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Usually it is constructed under the ground, so it is out of sight </a:t>
            </a:r>
          </a:p>
          <a:p>
            <a:pPr marL="460375" indent="-342900">
              <a:lnSpc>
                <a:spcPct val="150000"/>
              </a:lnSpc>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Bad  foundation could demolish the building </a:t>
            </a:r>
          </a:p>
          <a:p>
            <a:pPr marL="0" indent="0">
              <a:buNone/>
            </a:pPr>
            <a:endParaRPr lang="en-US" altLang="en-US" dirty="0"/>
          </a:p>
          <a:p>
            <a:pPr>
              <a:buFont typeface="Wingdings" panose="05000000000000000000" pitchFamily="2" charset="2"/>
              <a:buChar char="Ø"/>
            </a:pPr>
            <a:r>
              <a:rPr lang="en-US" altLang="en-US" sz="2800" b="1" dirty="0" smtClean="0">
                <a:latin typeface="Times New Roman" panose="02020603050405020304" pitchFamily="18" charset="0"/>
                <a:cs typeface="Times New Roman" panose="02020603050405020304" pitchFamily="18" charset="0"/>
              </a:rPr>
              <a:t>Types </a:t>
            </a:r>
            <a:r>
              <a:rPr lang="en-US" altLang="en-US" sz="2800" b="1" dirty="0">
                <a:latin typeface="Times New Roman" panose="02020603050405020304" pitchFamily="18" charset="0"/>
                <a:cs typeface="Times New Roman" panose="02020603050405020304" pitchFamily="18" charset="0"/>
              </a:rPr>
              <a:t>of </a:t>
            </a:r>
            <a:r>
              <a:rPr lang="en-US" altLang="en-US" sz="2800" b="1" dirty="0" smtClean="0">
                <a:latin typeface="Times New Roman" panose="02020603050405020304" pitchFamily="18" charset="0"/>
                <a:cs typeface="Times New Roman" panose="02020603050405020304" pitchFamily="18" charset="0"/>
              </a:rPr>
              <a:t>foundations</a:t>
            </a:r>
          </a:p>
          <a:p>
            <a:pPr marL="117475" indent="0">
              <a:lnSpc>
                <a:spcPct val="150000"/>
              </a:lnSpc>
              <a:buNone/>
            </a:pPr>
            <a:r>
              <a:rPr lang="en-US" altLang="en-US" sz="2800" dirty="0">
                <a:latin typeface="Times New Roman" panose="02020603050405020304" pitchFamily="18" charset="0"/>
                <a:cs typeface="Times New Roman" panose="02020603050405020304" pitchFamily="18" charset="0"/>
              </a:rPr>
              <a:t>Foundations can be considered under two groups: </a:t>
            </a:r>
          </a:p>
          <a:p>
            <a:pPr marL="574675" indent="-457200">
              <a:lnSpc>
                <a:spcPct val="150000"/>
              </a:lnSpc>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shallow </a:t>
            </a:r>
            <a:r>
              <a:rPr lang="en-US" altLang="en-US" sz="2800" dirty="0" smtClean="0">
                <a:latin typeface="Times New Roman" panose="02020603050405020304" pitchFamily="18" charset="0"/>
                <a:cs typeface="Times New Roman" panose="02020603050405020304" pitchFamily="18" charset="0"/>
              </a:rPr>
              <a:t>foundations.</a:t>
            </a:r>
            <a:endParaRPr lang="en-US" altLang="en-US" sz="2800" dirty="0">
              <a:latin typeface="Times New Roman" panose="02020603050405020304" pitchFamily="18" charset="0"/>
              <a:cs typeface="Times New Roman" panose="02020603050405020304" pitchFamily="18" charset="0"/>
            </a:endParaRPr>
          </a:p>
          <a:p>
            <a:pPr marL="574675" indent="-457200">
              <a:lnSpc>
                <a:spcPct val="150000"/>
              </a:lnSpc>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Deep </a:t>
            </a:r>
            <a:r>
              <a:rPr lang="en-US" altLang="en-US" sz="2800" dirty="0" smtClean="0">
                <a:latin typeface="Times New Roman" panose="02020603050405020304" pitchFamily="18" charset="0"/>
                <a:cs typeface="Times New Roman" panose="02020603050405020304" pitchFamily="18" charset="0"/>
              </a:rPr>
              <a:t>foundations. </a:t>
            </a:r>
            <a:endParaRPr lang="en-US" alt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lstStyle/>
          <a:p>
            <a:r>
              <a:rPr lang="en-US" b="1" dirty="0" smtClean="0">
                <a:latin typeface="Times New Roman" panose="02020603050405020304" pitchFamily="18" charset="0"/>
                <a:cs typeface="Times New Roman" panose="02020603050405020304" pitchFamily="18" charset="0"/>
              </a:rPr>
              <a:t>Types of foundation cont..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a:stretch>
            <a:fillRect/>
          </a:stretch>
        </p:blipFill>
        <p:spPr>
          <a:xfrm>
            <a:off x="179512" y="1412776"/>
            <a:ext cx="8496944" cy="5400600"/>
          </a:xfrm>
          <a:prstGeom prst="rect">
            <a:avLst/>
          </a:prstGeom>
        </p:spPr>
      </p:pic>
    </p:spTree>
    <p:extLst>
      <p:ext uri="{BB962C8B-B14F-4D97-AF65-F5344CB8AC3E}">
        <p14:creationId xmlns:p14="http://schemas.microsoft.com/office/powerpoint/2010/main" val="3297490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7504" y="116632"/>
            <a:ext cx="8640960" cy="6741368"/>
          </a:xfrm>
        </p:spPr>
        <p:txBody>
          <a:bodyPr>
            <a:normAutofit/>
          </a:bodyPr>
          <a:lstStyle/>
          <a:p>
            <a:pPr algn="just">
              <a:buFont typeface="Wingdings" panose="05000000000000000000" pitchFamily="2" charset="2"/>
              <a:buChar char="Ø"/>
            </a:pPr>
            <a:r>
              <a:rPr lang="en-US" dirty="0"/>
              <a:t> </a:t>
            </a:r>
            <a:r>
              <a:rPr lang="en-US" dirty="0" smtClean="0"/>
              <a:t>  </a:t>
            </a:r>
            <a:r>
              <a:rPr lang="en-US" altLang="en-US" sz="2800" b="1" dirty="0">
                <a:latin typeface="Times New Roman" panose="02020603050405020304" pitchFamily="18" charset="0"/>
                <a:cs typeface="Times New Roman" panose="02020603050405020304" pitchFamily="18" charset="0"/>
              </a:rPr>
              <a:t>Shallow </a:t>
            </a:r>
            <a:r>
              <a:rPr lang="en-US" altLang="en-US" sz="2800" b="1" dirty="0" smtClean="0">
                <a:latin typeface="Times New Roman" panose="02020603050405020304" pitchFamily="18" charset="0"/>
                <a:cs typeface="Times New Roman" panose="02020603050405020304" pitchFamily="18" charset="0"/>
              </a:rPr>
              <a:t>foundations</a:t>
            </a:r>
          </a:p>
          <a:p>
            <a:pPr marL="118872" indent="0">
              <a:lnSpc>
                <a:spcPct val="150000"/>
              </a:lnSpc>
              <a:buNone/>
              <a:defRPr/>
            </a:pPr>
            <a:r>
              <a:rPr lang="sw-KE"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Are usually located no more than </a:t>
            </a:r>
            <a:r>
              <a:rPr lang="en-US" sz="2800" dirty="0" smtClean="0">
                <a:latin typeface="Times New Roman" pitchFamily="18" charset="0"/>
                <a:cs typeface="Times New Roman" pitchFamily="18" charset="0"/>
              </a:rPr>
              <a:t>3m </a:t>
            </a:r>
            <a:r>
              <a:rPr lang="en-US" sz="2800" dirty="0">
                <a:latin typeface="Times New Roman" pitchFamily="18" charset="0"/>
                <a:cs typeface="Times New Roman" pitchFamily="18" charset="0"/>
              </a:rPr>
              <a:t>below the lowest finished floor</a:t>
            </a:r>
            <a:r>
              <a:rPr lang="en-US" sz="2800" dirty="0" smtClean="0">
                <a:latin typeface="Times New Roman" pitchFamily="18" charset="0"/>
                <a:cs typeface="Times New Roman" pitchFamily="18" charset="0"/>
              </a:rPr>
              <a:t>.(D&gt;B) </a:t>
            </a:r>
            <a:endParaRPr lang="en-US" sz="2800" dirty="0">
              <a:latin typeface="Times New Roman" pitchFamily="18" charset="0"/>
              <a:cs typeface="Times New Roman" pitchFamily="18" charset="0"/>
            </a:endParaRPr>
          </a:p>
          <a:p>
            <a:pPr marL="320040" indent="-320040">
              <a:lnSpc>
                <a:spcPct val="150000"/>
              </a:lnSpc>
              <a:buFont typeface="Wingdings" panose="05000000000000000000" pitchFamily="2" charset="2"/>
              <a:buChar char="Ø"/>
              <a:defRPr/>
            </a:pPr>
            <a:r>
              <a:rPr lang="en-US" sz="2800" dirty="0">
                <a:latin typeface="Times New Roman" pitchFamily="18" charset="0"/>
                <a:cs typeface="Times New Roman" pitchFamily="18" charset="0"/>
              </a:rPr>
              <a:t>A shallow foundation system generally used when </a:t>
            </a:r>
          </a:p>
          <a:p>
            <a:pPr lvl="1">
              <a:lnSpc>
                <a:spcPct val="150000"/>
              </a:lnSpc>
              <a:buFont typeface="Wingdings" pitchFamily="2" charset="2"/>
              <a:buChar char="§"/>
              <a:defRPr/>
            </a:pPr>
            <a:r>
              <a:rPr lang="en-US" sz="2800" dirty="0">
                <a:latin typeface="Times New Roman" pitchFamily="18" charset="0"/>
                <a:cs typeface="Times New Roman" pitchFamily="18" charset="0"/>
              </a:rPr>
              <a:t>The soil close to the ground surface has sufficient bearing capacity, and </a:t>
            </a:r>
          </a:p>
          <a:p>
            <a:pPr lvl="1">
              <a:lnSpc>
                <a:spcPct val="150000"/>
              </a:lnSpc>
              <a:buFont typeface="Wingdings" pitchFamily="2" charset="2"/>
              <a:buChar char="§"/>
              <a:defRPr/>
            </a:pPr>
            <a:r>
              <a:rPr lang="en-US" sz="2800" dirty="0">
                <a:latin typeface="Times New Roman" pitchFamily="18" charset="0"/>
                <a:cs typeface="Times New Roman" pitchFamily="18" charset="0"/>
              </a:rPr>
              <a:t>Underlying weaker strata do not result in excessive settlement. </a:t>
            </a:r>
          </a:p>
          <a:p>
            <a:pPr algn="just">
              <a:buFont typeface="Wingdings" panose="05000000000000000000" pitchFamily="2" charset="2"/>
              <a:buChar char="Ø"/>
            </a:pPr>
            <a:endParaRPr lang="en-US" sz="2800"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16632"/>
            <a:ext cx="8219256" cy="6696744"/>
          </a:xfrm>
        </p:spPr>
        <p:txBody>
          <a:bodyPr/>
          <a:lstStyle/>
          <a:p>
            <a:pPr marL="0" indent="0">
              <a:buNone/>
            </a:pPr>
            <a:endParaRPr lang="en-US" dirty="0" smtClean="0"/>
          </a:p>
          <a:p>
            <a:pPr algn="just">
              <a:buFont typeface="Wingdings" panose="05000000000000000000" pitchFamily="2" charset="2"/>
              <a:buChar char="Ø"/>
            </a:pPr>
            <a:r>
              <a:rPr lang="sw-KE" altLang="en-US" sz="2800" b="1" dirty="0">
                <a:latin typeface="Times New Roman" panose="02020603050405020304" pitchFamily="18" charset="0"/>
                <a:cs typeface="Times New Roman" panose="02020603050405020304" pitchFamily="18" charset="0"/>
              </a:rPr>
              <a:t>Types of s</a:t>
            </a:r>
            <a:r>
              <a:rPr lang="en-US" altLang="en-US" sz="2800" b="1" dirty="0">
                <a:latin typeface="Times New Roman" panose="02020603050405020304" pitchFamily="18" charset="0"/>
                <a:cs typeface="Times New Roman" panose="02020603050405020304" pitchFamily="18" charset="0"/>
              </a:rPr>
              <a:t>hallow </a:t>
            </a:r>
            <a:r>
              <a:rPr lang="en-US" altLang="en-US" sz="2800" b="1" dirty="0" smtClean="0">
                <a:latin typeface="Times New Roman" panose="02020603050405020304" pitchFamily="18" charset="0"/>
                <a:cs typeface="Times New Roman" panose="02020603050405020304" pitchFamily="18" charset="0"/>
              </a:rPr>
              <a:t>foundations</a:t>
            </a:r>
          </a:p>
          <a:p>
            <a:pPr algn="just">
              <a:buFont typeface="Wingdings" panose="05000000000000000000" pitchFamily="2" charset="2"/>
              <a:buChar char="q"/>
            </a:pPr>
            <a:r>
              <a:rPr lang="da-DK" altLang="en-US" b="1" dirty="0">
                <a:solidFill>
                  <a:schemeClr val="accent2"/>
                </a:solidFill>
                <a:latin typeface="Trebuchet MS" panose="020B0603020202020204" pitchFamily="34" charset="0"/>
              </a:rPr>
              <a:t>Pad/isolated spread </a:t>
            </a:r>
            <a:r>
              <a:rPr lang="da-DK" altLang="en-US" b="1" dirty="0" smtClean="0">
                <a:solidFill>
                  <a:schemeClr val="accent2"/>
                </a:solidFill>
                <a:latin typeface="Times New Roman" panose="02020603050405020304" pitchFamily="18" charset="0"/>
                <a:cs typeface="Times New Roman" panose="02020603050405020304" pitchFamily="18" charset="0"/>
              </a:rPr>
              <a:t>footings</a:t>
            </a:r>
          </a:p>
          <a:p>
            <a:pPr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foundation which is provided under </a:t>
            </a:r>
            <a:r>
              <a:rPr lang="en-US" altLang="en-US" dirty="0" smtClean="0">
                <a:latin typeface="Times New Roman" panose="02020603050405020304" pitchFamily="18" charset="0"/>
                <a:cs typeface="Times New Roman" panose="02020603050405020304" pitchFamily="18" charset="0"/>
              </a:rPr>
              <a:t>single column </a:t>
            </a:r>
            <a:r>
              <a:rPr lang="en-US" altLang="en-US" dirty="0">
                <a:latin typeface="Times New Roman" panose="02020603050405020304" pitchFamily="18" charset="0"/>
                <a:cs typeface="Times New Roman" panose="02020603050405020304" pitchFamily="18" charset="0"/>
              </a:rPr>
              <a:t>is called as isolated footing. </a:t>
            </a:r>
            <a:endParaRPr lang="en-US" altLang="en-US" dirty="0" smtClean="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a:t>
            </a:r>
            <a:r>
              <a:rPr lang="en-US" altLang="en-US" dirty="0" smtClean="0">
                <a:latin typeface="Times New Roman" panose="02020603050405020304" pitchFamily="18" charset="0"/>
                <a:cs typeface="Times New Roman" panose="02020603050405020304" pitchFamily="18" charset="0"/>
              </a:rPr>
              <a:t>uitable for most sub-soils except loose sands, loose gravels and filled areas. Pad foundations are usually constructed of reinforced concrete and where possible are </a:t>
            </a:r>
            <a:r>
              <a:rPr lang="en-US" altLang="en-US" dirty="0" smtClean="0">
                <a:solidFill>
                  <a:srgbClr val="00B0F0"/>
                </a:solidFill>
                <a:latin typeface="Times New Roman" panose="02020603050405020304" pitchFamily="18" charset="0"/>
                <a:cs typeface="Times New Roman" panose="02020603050405020304" pitchFamily="18" charset="0"/>
              </a:rPr>
              <a:t>square,</a:t>
            </a:r>
            <a:r>
              <a:rPr lang="en-US" altLang="en-US" dirty="0" smtClean="0">
                <a:latin typeface="Times New Roman" panose="02020603050405020304" pitchFamily="18" charset="0"/>
                <a:cs typeface="Times New Roman" panose="02020603050405020304" pitchFamily="18" charset="0"/>
              </a:rPr>
              <a:t> </a:t>
            </a:r>
            <a:r>
              <a:rPr lang="en-US" altLang="en-US" dirty="0" smtClean="0">
                <a:solidFill>
                  <a:srgbClr val="00B0F0"/>
                </a:solidFill>
                <a:latin typeface="Times New Roman" panose="02020603050405020304" pitchFamily="18" charset="0"/>
                <a:cs typeface="Times New Roman" panose="02020603050405020304" pitchFamily="18" charset="0"/>
              </a:rPr>
              <a:t>rectangular </a:t>
            </a:r>
            <a:r>
              <a:rPr lang="en-US" altLang="en-US" dirty="0" smtClean="0">
                <a:latin typeface="Times New Roman" panose="02020603050405020304" pitchFamily="18" charset="0"/>
                <a:cs typeface="Times New Roman" panose="02020603050405020304" pitchFamily="18" charset="0"/>
              </a:rPr>
              <a:t>or </a:t>
            </a:r>
            <a:r>
              <a:rPr lang="en-US" altLang="en-US" dirty="0" smtClean="0">
                <a:solidFill>
                  <a:srgbClr val="00B0F0"/>
                </a:solidFill>
                <a:latin typeface="Times New Roman" panose="02020603050405020304" pitchFamily="18" charset="0"/>
                <a:cs typeface="Times New Roman" panose="02020603050405020304" pitchFamily="18" charset="0"/>
              </a:rPr>
              <a:t>circular in plan</a:t>
            </a:r>
            <a:r>
              <a:rPr lang="en-US" altLang="en-US" dirty="0" smtClean="0">
                <a:latin typeface="Times New Roman" panose="02020603050405020304" pitchFamily="18" charset="0"/>
                <a:cs typeface="Times New Roman" panose="02020603050405020304" pitchFamily="18" charset="0"/>
              </a:rPr>
              <a:t>. </a:t>
            </a:r>
          </a:p>
          <a:p>
            <a:pPr marL="0" indent="0">
              <a:buNone/>
            </a:pPr>
            <a:r>
              <a:rPr lang="en-US" altLang="en-US" dirty="0" smtClean="0">
                <a:latin typeface="Times New Roman" panose="02020603050405020304" pitchFamily="18" charset="0"/>
                <a:cs typeface="Times New Roman" panose="02020603050405020304" pitchFamily="18" charset="0"/>
              </a:rPr>
              <a:t/>
            </a:r>
            <a:br>
              <a:rPr lang="en-US" altLang="en-US" dirty="0" smtClean="0">
                <a:latin typeface="Times New Roman" panose="02020603050405020304" pitchFamily="18" charset="0"/>
                <a:cs typeface="Times New Roman" panose="02020603050405020304" pitchFamily="18" charset="0"/>
              </a:rPr>
            </a:br>
            <a:endParaRPr lang="en-US" dirty="0"/>
          </a:p>
        </p:txBody>
      </p:sp>
      <p:pic>
        <p:nvPicPr>
          <p:cNvPr id="2" name="Picture 1"/>
          <p:cNvPicPr>
            <a:picLocks noChangeAspect="1"/>
          </p:cNvPicPr>
          <p:nvPr/>
        </p:nvPicPr>
        <p:blipFill>
          <a:blip r:embed="rId2"/>
          <a:stretch>
            <a:fillRect/>
          </a:stretch>
        </p:blipFill>
        <p:spPr>
          <a:xfrm>
            <a:off x="3275856" y="3717032"/>
            <a:ext cx="4104455" cy="30963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496944" cy="994122"/>
          </a:xfrm>
        </p:spPr>
        <p:txBody>
          <a:bodyPr>
            <a:normAutofit fontScale="90000"/>
          </a:bodyPr>
          <a:lstStyle/>
          <a:p>
            <a:r>
              <a:rPr lang="da-DK" altLang="en-US" b="1" dirty="0" smtClean="0">
                <a:solidFill>
                  <a:schemeClr val="accent2"/>
                </a:solidFill>
                <a:latin typeface="Times New Roman" panose="02020603050405020304" pitchFamily="18" charset="0"/>
                <a:cs typeface="Times New Roman" panose="02020603050405020304" pitchFamily="18" charset="0"/>
              </a:rPr>
              <a:t/>
            </a:r>
            <a:br>
              <a:rPr lang="da-DK" altLang="en-US" b="1" dirty="0" smtClean="0">
                <a:solidFill>
                  <a:schemeClr val="accent2"/>
                </a:solidFill>
                <a:latin typeface="Times New Roman" panose="02020603050405020304" pitchFamily="18" charset="0"/>
                <a:cs typeface="Times New Roman" panose="02020603050405020304" pitchFamily="18" charset="0"/>
              </a:rPr>
            </a:br>
            <a:r>
              <a:rPr lang="sw-KE" altLang="en-US" sz="3200" b="1" dirty="0">
                <a:latin typeface="Times New Roman" panose="02020603050405020304" pitchFamily="18" charset="0"/>
                <a:cs typeface="Times New Roman" panose="02020603050405020304" pitchFamily="18" charset="0"/>
              </a:rPr>
              <a:t>Types of s</a:t>
            </a:r>
            <a:r>
              <a:rPr lang="en-US" altLang="en-US" sz="3200" b="1" dirty="0">
                <a:latin typeface="Times New Roman" panose="02020603050405020304" pitchFamily="18" charset="0"/>
                <a:cs typeface="Times New Roman" panose="02020603050405020304" pitchFamily="18" charset="0"/>
              </a:rPr>
              <a:t>hallow </a:t>
            </a:r>
            <a:r>
              <a:rPr lang="en-US" altLang="en-US" sz="3200" b="1" dirty="0" smtClean="0">
                <a:latin typeface="Times New Roman" panose="02020603050405020304" pitchFamily="18" charset="0"/>
                <a:cs typeface="Times New Roman" panose="02020603050405020304" pitchFamily="18" charset="0"/>
              </a:rPr>
              <a:t>foundations CONT…</a:t>
            </a:r>
            <a:r>
              <a:rPr lang="en-US" altLang="en-US" sz="3200" b="1" dirty="0">
                <a:latin typeface="Times New Roman" panose="02020603050405020304" pitchFamily="18" charset="0"/>
                <a:cs typeface="Times New Roman" panose="02020603050405020304" pitchFamily="18" charset="0"/>
              </a:rPr>
              <a:t/>
            </a:r>
            <a:br>
              <a:rPr lang="en-US" altLang="en-US" sz="3200" b="1" dirty="0">
                <a:latin typeface="Times New Roman" panose="02020603050405020304" pitchFamily="18" charset="0"/>
                <a:cs typeface="Times New Roman" panose="02020603050405020304" pitchFamily="18" charset="0"/>
              </a:rPr>
            </a:br>
            <a:endParaRPr lang="en-US" dirty="0"/>
          </a:p>
        </p:txBody>
      </p:sp>
      <p:pic>
        <p:nvPicPr>
          <p:cNvPr id="4" name="Content Placeholder 3"/>
          <p:cNvPicPr>
            <a:picLocks noGrp="1" noChangeAspect="1"/>
          </p:cNvPicPr>
          <p:nvPr>
            <p:ph sz="quarter" idx="1"/>
          </p:nvPr>
        </p:nvPicPr>
        <p:blipFill>
          <a:blip r:embed="rId2"/>
          <a:stretch>
            <a:fillRect/>
          </a:stretch>
        </p:blipFill>
        <p:spPr>
          <a:xfrm>
            <a:off x="107504" y="1124744"/>
            <a:ext cx="8568951" cy="5688632"/>
          </a:xfrm>
          <a:prstGeom prst="rect">
            <a:avLst/>
          </a:prstGeom>
        </p:spPr>
      </p:pic>
    </p:spTree>
    <p:extLst>
      <p:ext uri="{BB962C8B-B14F-4D97-AF65-F5344CB8AC3E}">
        <p14:creationId xmlns:p14="http://schemas.microsoft.com/office/powerpoint/2010/main" val="150703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496944" cy="1143000"/>
          </a:xfrm>
        </p:spPr>
        <p:txBody>
          <a:bodyPr>
            <a:normAutofit/>
          </a:bodyPr>
          <a:lstStyle/>
          <a:p>
            <a:pPr marL="274320" lvl="0" indent="-274320">
              <a:spcBef>
                <a:spcPts val="600"/>
              </a:spcBef>
            </a:pPr>
            <a:r>
              <a:rPr lang="en-US" sz="2800" b="1" cap="none" dirty="0">
                <a:solidFill>
                  <a:prstClr val="black"/>
                </a:solidFill>
                <a:latin typeface="var(--font-fk-grotesk)"/>
                <a:ea typeface="+mn-ea"/>
                <a:cs typeface="+mn-cs"/>
              </a:rPr>
              <a:t>Construction </a:t>
            </a:r>
            <a:r>
              <a:rPr lang="en-US" sz="2800" b="1" cap="none" dirty="0" smtClean="0">
                <a:solidFill>
                  <a:prstClr val="black"/>
                </a:solidFill>
                <a:latin typeface="var(--font-fk-grotesk)"/>
                <a:ea typeface="+mn-ea"/>
                <a:cs typeface="+mn-cs"/>
              </a:rPr>
              <a:t>Process of Pad/isolated footing</a:t>
            </a:r>
            <a:r>
              <a:rPr lang="en-US" sz="2800" cap="none" dirty="0">
                <a:solidFill>
                  <a:prstClr val="black"/>
                </a:solidFill>
                <a:latin typeface="var(--font-fk-grotesk)"/>
                <a:ea typeface="+mn-ea"/>
                <a:cs typeface="+mn-cs"/>
              </a:rPr>
              <a:t/>
            </a:r>
            <a:br>
              <a:rPr lang="en-US" sz="2800" cap="none" dirty="0">
                <a:solidFill>
                  <a:prstClr val="black"/>
                </a:solidFill>
                <a:latin typeface="var(--font-fk-grotesk)"/>
                <a:ea typeface="+mn-ea"/>
                <a:cs typeface="+mn-cs"/>
              </a:rPr>
            </a:br>
            <a:endParaRPr lang="en-US" sz="2800" dirty="0"/>
          </a:p>
        </p:txBody>
      </p:sp>
      <p:sp>
        <p:nvSpPr>
          <p:cNvPr id="3" name="Content Placeholder 2"/>
          <p:cNvSpPr>
            <a:spLocks noGrp="1"/>
          </p:cNvSpPr>
          <p:nvPr>
            <p:ph sz="quarter" idx="1"/>
          </p:nvPr>
        </p:nvSpPr>
        <p:spPr/>
        <p:txBody>
          <a:bodyPr>
            <a:normAutofit/>
          </a:bodyPr>
          <a:lstStyle/>
          <a:p>
            <a:pPr marL="0" indent="0">
              <a:buNone/>
            </a:pPr>
            <a:r>
              <a:rPr lang="en-US" sz="2800" b="1" dirty="0" smtClean="0">
                <a:latin typeface="Times New Roman" panose="02020603050405020304" pitchFamily="18" charset="0"/>
                <a:cs typeface="Times New Roman" panose="02020603050405020304" pitchFamily="18" charset="0"/>
              </a:rPr>
              <a:t>Constructing </a:t>
            </a:r>
            <a:r>
              <a:rPr lang="en-US" sz="2800" b="1" dirty="0">
                <a:latin typeface="Times New Roman" panose="02020603050405020304" pitchFamily="18" charset="0"/>
                <a:cs typeface="Times New Roman" panose="02020603050405020304" pitchFamily="18" charset="0"/>
              </a:rPr>
              <a:t>footings involves several steps</a:t>
            </a:r>
            <a:r>
              <a:rPr lang="en-US" sz="2800" b="1" dirty="0" smtClean="0">
                <a:latin typeface="Times New Roman" panose="02020603050405020304" pitchFamily="18" charset="0"/>
                <a:cs typeface="Times New Roman" panose="02020603050405020304" pitchFamily="18" charset="0"/>
              </a:rPr>
              <a:t>:</a:t>
            </a:r>
          </a:p>
          <a:p>
            <a:pPr>
              <a:buFont typeface="+mj-lt"/>
              <a:buAutoNum type="arabicPeriod"/>
            </a:pPr>
            <a:r>
              <a:rPr lang="en-US" sz="2800" b="1" dirty="0" smtClean="0">
                <a:latin typeface="Times New Roman" panose="02020603050405020304" pitchFamily="18" charset="0"/>
                <a:cs typeface="Times New Roman" panose="02020603050405020304" pitchFamily="18" charset="0"/>
              </a:rPr>
              <a:t>Excavation</a:t>
            </a:r>
            <a:r>
              <a:rPr lang="en-US" sz="2800" dirty="0">
                <a:latin typeface="Times New Roman" panose="02020603050405020304" pitchFamily="18" charset="0"/>
                <a:cs typeface="Times New Roman" panose="02020603050405020304" pitchFamily="18" charset="0"/>
              </a:rPr>
              <a:t>: A trench is dug according to specified dimensions.</a:t>
            </a:r>
          </a:p>
          <a:p>
            <a:pPr>
              <a:buFont typeface="+mj-lt"/>
              <a:buAutoNum type="arabicPeriod"/>
            </a:pPr>
            <a:r>
              <a:rPr lang="en-US" sz="2800" b="1" dirty="0">
                <a:latin typeface="Times New Roman" panose="02020603050405020304" pitchFamily="18" charset="0"/>
                <a:cs typeface="Times New Roman" panose="02020603050405020304" pitchFamily="18" charset="0"/>
              </a:rPr>
              <a:t>Formwork Installation: </a:t>
            </a:r>
            <a:r>
              <a:rPr lang="en-US" sz="2800" dirty="0">
                <a:latin typeface="Times New Roman" panose="02020603050405020304" pitchFamily="18" charset="0"/>
                <a:cs typeface="Times New Roman" panose="02020603050405020304" pitchFamily="18" charset="0"/>
              </a:rPr>
              <a:t>Forms may be created using wood or other materials to shape the concrete.</a:t>
            </a:r>
          </a:p>
          <a:p>
            <a:pPr>
              <a:buFont typeface="+mj-lt"/>
              <a:buAutoNum type="arabicPeriod"/>
            </a:pPr>
            <a:r>
              <a:rPr lang="en-US" sz="2800" b="1" dirty="0">
                <a:latin typeface="Times New Roman" panose="02020603050405020304" pitchFamily="18" charset="0"/>
                <a:cs typeface="Times New Roman" panose="02020603050405020304" pitchFamily="18" charset="0"/>
              </a:rPr>
              <a:t>Reinforcement Placement</a:t>
            </a:r>
            <a:r>
              <a:rPr lang="en-US" sz="2800" dirty="0">
                <a:latin typeface="Times New Roman" panose="02020603050405020304" pitchFamily="18" charset="0"/>
                <a:cs typeface="Times New Roman" panose="02020603050405020304" pitchFamily="18" charset="0"/>
              </a:rPr>
              <a:t>: Steel rebar is added for strength.</a:t>
            </a:r>
          </a:p>
          <a:p>
            <a:pPr>
              <a:buFont typeface="+mj-lt"/>
              <a:buAutoNum type="arabicPeriod"/>
            </a:pPr>
            <a:r>
              <a:rPr lang="en-US" sz="2800" b="1" dirty="0">
                <a:latin typeface="Times New Roman" panose="02020603050405020304" pitchFamily="18" charset="0"/>
                <a:cs typeface="Times New Roman" panose="02020603050405020304" pitchFamily="18" charset="0"/>
              </a:rPr>
              <a:t>Concrete Pouring: </a:t>
            </a:r>
            <a:r>
              <a:rPr lang="en-US" sz="2800" dirty="0">
                <a:latin typeface="Times New Roman" panose="02020603050405020304" pitchFamily="18" charset="0"/>
                <a:cs typeface="Times New Roman" panose="02020603050405020304" pitchFamily="18" charset="0"/>
              </a:rPr>
              <a:t>Concrete is poured into the forms and allowed to cure properly</a:t>
            </a:r>
            <a:r>
              <a:rPr lang="en-US" dirty="0">
                <a:latin typeface="__fkGroteskNeue_598ab8"/>
              </a:rPr>
              <a:t>.</a:t>
            </a:r>
          </a:p>
          <a:p>
            <a:endParaRPr lang="en-US" dirty="0"/>
          </a:p>
        </p:txBody>
      </p:sp>
    </p:spTree>
    <p:extLst>
      <p:ext uri="{BB962C8B-B14F-4D97-AF65-F5344CB8AC3E}">
        <p14:creationId xmlns:p14="http://schemas.microsoft.com/office/powerpoint/2010/main" val="118269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850106"/>
          </a:xfrm>
        </p:spPr>
        <p:txBody>
          <a:bodyPr>
            <a:normAutofit/>
          </a:bodyPr>
          <a:lstStyle/>
          <a:p>
            <a:r>
              <a:rPr lang="en-US" sz="2800" b="1" cap="none" dirty="0">
                <a:solidFill>
                  <a:prstClr val="black"/>
                </a:solidFill>
                <a:latin typeface="var(--font-fk-grotesk)"/>
              </a:rPr>
              <a:t>Construction Process of Pad/isolated footing</a:t>
            </a:r>
            <a:endParaRPr lang="en-US" sz="2800" dirty="0"/>
          </a:p>
        </p:txBody>
      </p:sp>
      <p:pic>
        <p:nvPicPr>
          <p:cNvPr id="4" name="Content Placeholder 3"/>
          <p:cNvPicPr>
            <a:picLocks noGrp="1" noChangeAspect="1"/>
          </p:cNvPicPr>
          <p:nvPr>
            <p:ph sz="quarter" idx="1"/>
          </p:nvPr>
        </p:nvPicPr>
        <p:blipFill>
          <a:blip r:embed="rId2"/>
          <a:stretch>
            <a:fillRect/>
          </a:stretch>
        </p:blipFill>
        <p:spPr>
          <a:xfrm>
            <a:off x="634817" y="2008083"/>
            <a:ext cx="7112366" cy="4057859"/>
          </a:xfrm>
          <a:prstGeom prst="rect">
            <a:avLst/>
          </a:prstGeom>
        </p:spPr>
      </p:pic>
    </p:spTree>
    <p:extLst>
      <p:ext uri="{BB962C8B-B14F-4D97-AF65-F5344CB8AC3E}">
        <p14:creationId xmlns:p14="http://schemas.microsoft.com/office/powerpoint/2010/main" val="224620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22114"/>
          </a:xfrm>
        </p:spPr>
        <p:txBody>
          <a:bodyPr/>
          <a:lstStyle/>
          <a:p>
            <a:r>
              <a:rPr lang="sw-KE" altLang="en-US" sz="2800" b="1" dirty="0">
                <a:latin typeface="Times New Roman" panose="02020603050405020304" pitchFamily="18" charset="0"/>
                <a:cs typeface="Times New Roman" panose="02020603050405020304" pitchFamily="18" charset="0"/>
              </a:rPr>
              <a:t>Types of s</a:t>
            </a:r>
            <a:r>
              <a:rPr lang="en-US" altLang="en-US" sz="2800" b="1" dirty="0">
                <a:latin typeface="Times New Roman" panose="02020603050405020304" pitchFamily="18" charset="0"/>
                <a:cs typeface="Times New Roman" panose="02020603050405020304" pitchFamily="18" charset="0"/>
              </a:rPr>
              <a:t>hallow foundations CONT…</a:t>
            </a:r>
            <a:endParaRPr lang="en-US" dirty="0"/>
          </a:p>
        </p:txBody>
      </p:sp>
      <p:sp>
        <p:nvSpPr>
          <p:cNvPr id="3" name="Content Placeholder 2"/>
          <p:cNvSpPr>
            <a:spLocks noGrp="1"/>
          </p:cNvSpPr>
          <p:nvPr>
            <p:ph sz="quarter" idx="1"/>
          </p:nvPr>
        </p:nvSpPr>
        <p:spPr>
          <a:xfrm>
            <a:off x="107504" y="1600200"/>
            <a:ext cx="8568952" cy="4873752"/>
          </a:xfrm>
        </p:spPr>
        <p:txBody>
          <a:bodyPr/>
          <a:lstStyle/>
          <a:p>
            <a:pPr>
              <a:buFont typeface="Wingdings" panose="05000000000000000000" pitchFamily="2" charset="2"/>
              <a:buChar char="q"/>
            </a:pPr>
            <a:r>
              <a:rPr lang="da-DK" altLang="en-US" b="1" dirty="0">
                <a:solidFill>
                  <a:srgbClr val="00B0F0"/>
                </a:solidFill>
                <a:latin typeface="Times New Roman" panose="02020603050405020304" pitchFamily="18" charset="0"/>
                <a:cs typeface="Times New Roman" panose="02020603050405020304" pitchFamily="18" charset="0"/>
              </a:rPr>
              <a:t>Wall </a:t>
            </a:r>
            <a:r>
              <a:rPr lang="da-DK" altLang="en-US" b="1" dirty="0" smtClean="0">
                <a:solidFill>
                  <a:srgbClr val="00B0F0"/>
                </a:solidFill>
                <a:latin typeface="Times New Roman" panose="02020603050405020304" pitchFamily="18" charset="0"/>
                <a:cs typeface="Times New Roman" panose="02020603050405020304" pitchFamily="18" charset="0"/>
              </a:rPr>
              <a:t>Footing </a:t>
            </a:r>
            <a:r>
              <a:rPr lang="en-US" b="1" dirty="0" smtClean="0">
                <a:solidFill>
                  <a:srgbClr val="00B0F0"/>
                </a:solidFill>
                <a:latin typeface="Times New Roman" panose="02020603050405020304" pitchFamily="18" charset="0"/>
                <a:cs typeface="Times New Roman" panose="02020603050405020304" pitchFamily="18" charset="0"/>
              </a:rPr>
              <a:t>(</a:t>
            </a:r>
            <a:r>
              <a:rPr lang="en-US" b="1" dirty="0">
                <a:solidFill>
                  <a:srgbClr val="00B0F0"/>
                </a:solidFill>
                <a:latin typeface="Times New Roman" panose="02020603050405020304" pitchFamily="18" charset="0"/>
                <a:cs typeface="Times New Roman" panose="02020603050405020304" pitchFamily="18" charset="0"/>
              </a:rPr>
              <a:t>Strip Foundation): </a:t>
            </a:r>
            <a:r>
              <a:rPr lang="en-US" dirty="0">
                <a:latin typeface="Times New Roman" panose="02020603050405020304" pitchFamily="18" charset="0"/>
                <a:cs typeface="Times New Roman" panose="02020603050405020304" pitchFamily="18" charset="0"/>
              </a:rPr>
              <a:t>The footing which is provided to support wall is </a:t>
            </a:r>
            <a:r>
              <a:rPr lang="en-US" dirty="0" smtClean="0">
                <a:latin typeface="Times New Roman" panose="02020603050405020304" pitchFamily="18" charset="0"/>
                <a:cs typeface="Times New Roman" panose="02020603050405020304" pitchFamily="18" charset="0"/>
              </a:rPr>
              <a:t>known as </a:t>
            </a:r>
            <a:r>
              <a:rPr lang="en-US" dirty="0">
                <a:latin typeface="Times New Roman" panose="02020603050405020304" pitchFamily="18" charset="0"/>
                <a:cs typeface="Times New Roman" panose="02020603050405020304" pitchFamily="18" charset="0"/>
              </a:rPr>
              <a:t>strip foundation. These footing have length much greater than its width(L&gt;&gt;B) </a:t>
            </a:r>
            <a:br>
              <a:rPr lang="en-US" dirty="0">
                <a:latin typeface="Times New Roman" panose="02020603050405020304" pitchFamily="18" charset="0"/>
                <a:cs typeface="Times New Roman" panose="02020603050405020304" pitchFamily="18" charset="0"/>
              </a:rPr>
            </a:br>
            <a:endParaRPr lang="en-US" altLang="en-US" b="1" dirty="0">
              <a:solidFill>
                <a:srgbClr val="00B0F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852936"/>
            <a:ext cx="8568952" cy="400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82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88640"/>
            <a:ext cx="8507288" cy="6408712"/>
          </a:xfrm>
        </p:spPr>
        <p:txBody>
          <a:bodyPr>
            <a:normAutofit/>
          </a:bodyPr>
          <a:lstStyle/>
          <a:p>
            <a:pPr marL="0" indent="0">
              <a:buNone/>
            </a:pPr>
            <a:r>
              <a:rPr lang="en-US" dirty="0" smtClean="0"/>
              <a:t>                 </a:t>
            </a:r>
            <a:r>
              <a:rPr lang="en-US" sz="2800" b="1" dirty="0" smtClean="0"/>
              <a:t>FOUNDATIONS</a:t>
            </a:r>
          </a:p>
          <a:p>
            <a:pPr marL="0" indent="0">
              <a:buNone/>
            </a:pPr>
            <a:endParaRPr lang="en-US" dirty="0" smtClean="0"/>
          </a:p>
          <a:p>
            <a:pPr marL="0" lvl="0" indent="0" algn="just">
              <a:buNone/>
            </a:pPr>
            <a:r>
              <a:rPr lang="en-US" b="1" dirty="0" smtClean="0"/>
              <a:t>Definitions</a:t>
            </a:r>
          </a:p>
          <a:p>
            <a:pPr marL="0" lvl="0" indent="0" algn="just">
              <a:buNone/>
            </a:pPr>
            <a:endParaRPr lang="en-US" b="1" dirty="0" smtClean="0"/>
          </a:p>
          <a:p>
            <a:pPr lvl="0" algn="just">
              <a:buFont typeface="Wingdings" panose="05000000000000000000" pitchFamily="2" charset="2"/>
              <a:buChar char="Ø"/>
            </a:pPr>
            <a:r>
              <a:rPr lang="en-US" sz="2800" dirty="0" smtClean="0">
                <a:solidFill>
                  <a:srgbClr val="00B0F0"/>
                </a:solidFill>
              </a:rPr>
              <a:t>Foundation</a:t>
            </a:r>
            <a:r>
              <a:rPr lang="en-US" sz="2800" dirty="0" smtClean="0"/>
              <a:t> is the part of a structure that is usually placed below the surface to transmit the load from the superstructure to the underlying soil or rock.</a:t>
            </a:r>
          </a:p>
          <a:p>
            <a:pPr marL="0" lvl="0" indent="0" algn="just">
              <a:buNone/>
            </a:pPr>
            <a:endParaRPr lang="en-US" sz="2800" dirty="0" smtClean="0"/>
          </a:p>
          <a:p>
            <a:pPr lvl="0" algn="just">
              <a:buFont typeface="Wingdings" panose="05000000000000000000" pitchFamily="2" charset="2"/>
              <a:buChar char="Ø"/>
            </a:pPr>
            <a:r>
              <a:rPr lang="en-US" sz="2800" dirty="0" smtClean="0">
                <a:solidFill>
                  <a:srgbClr val="00B0F0"/>
                </a:solidFill>
              </a:rPr>
              <a:t>Footings </a:t>
            </a:r>
            <a:r>
              <a:rPr lang="en-US" sz="2800" dirty="0" smtClean="0"/>
              <a:t>are those parts of the foundation which resting directly on the soil, support specific portion of building and distributing building loads directly to the soil.</a:t>
            </a:r>
            <a:endParaRPr lang="en-US" sz="2800" dirty="0"/>
          </a:p>
          <a:p>
            <a:pPr>
              <a:buFont typeface="Wingdings" panose="05000000000000000000" pitchFamily="2" charset="2"/>
              <a:buChar char="Ø"/>
            </a:pPr>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640960" cy="864096"/>
          </a:xfrm>
        </p:spPr>
        <p:txBody>
          <a:bodyPr/>
          <a:lstStyle/>
          <a:p>
            <a:r>
              <a:rPr lang="sw-KE" altLang="en-US" sz="3200" b="1" dirty="0">
                <a:latin typeface="Times New Roman" panose="02020603050405020304" pitchFamily="18" charset="0"/>
                <a:cs typeface="Times New Roman" panose="02020603050405020304" pitchFamily="18" charset="0"/>
              </a:rPr>
              <a:t>Types of s</a:t>
            </a:r>
            <a:r>
              <a:rPr lang="en-US" altLang="en-US" sz="3200" b="1" dirty="0">
                <a:latin typeface="Times New Roman" panose="02020603050405020304" pitchFamily="18" charset="0"/>
                <a:cs typeface="Times New Roman" panose="02020603050405020304" pitchFamily="18" charset="0"/>
              </a:rPr>
              <a:t>hallow foundations CONT…</a:t>
            </a:r>
            <a:endParaRPr lang="en-US" dirty="0"/>
          </a:p>
        </p:txBody>
      </p:sp>
      <p:sp>
        <p:nvSpPr>
          <p:cNvPr id="3" name="Content Placeholder 2"/>
          <p:cNvSpPr>
            <a:spLocks noGrp="1"/>
          </p:cNvSpPr>
          <p:nvPr>
            <p:ph sz="quarter" idx="1"/>
          </p:nvPr>
        </p:nvSpPr>
        <p:spPr>
          <a:xfrm>
            <a:off x="251520" y="1196752"/>
            <a:ext cx="8424936" cy="5661248"/>
          </a:xfrm>
        </p:spPr>
        <p:txBody>
          <a:bodyPr/>
          <a:lstStyle/>
          <a:p>
            <a:pPr>
              <a:buFont typeface="Wingdings" panose="05000000000000000000" pitchFamily="2" charset="2"/>
              <a:buChar char="q"/>
            </a:pPr>
            <a:r>
              <a:rPr lang="en-US" b="1" dirty="0">
                <a:solidFill>
                  <a:srgbClr val="00B0F0"/>
                </a:solidFill>
              </a:rPr>
              <a:t>Combine Footing: </a:t>
            </a:r>
            <a:r>
              <a:rPr lang="en-US" dirty="0"/>
              <a:t>Combine footing is provided to support two or more column in a row.</a:t>
            </a:r>
            <a:br>
              <a:rPr lang="en-US" dirty="0"/>
            </a:br>
            <a:r>
              <a:rPr lang="en-US" dirty="0"/>
              <a:t>It is provided when two or more column is too close. </a:t>
            </a:r>
            <a:br>
              <a:rPr lang="en-US" dirty="0"/>
            </a:b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140968"/>
            <a:ext cx="7272808" cy="3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102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16632"/>
            <a:ext cx="8496944" cy="6741368"/>
          </a:xfrm>
        </p:spPr>
        <p:txBody>
          <a:bodyPr>
            <a:normAutofit/>
          </a:bodyPr>
          <a:lstStyle/>
          <a:p>
            <a:pPr marL="0" indent="0">
              <a:buNone/>
            </a:pPr>
            <a:r>
              <a:rPr lang="da-DK" altLang="en-US" sz="2800" b="1" dirty="0">
                <a:latin typeface="Times New Roman" panose="02020603050405020304" pitchFamily="18" charset="0"/>
                <a:cs typeface="Times New Roman" panose="02020603050405020304" pitchFamily="18" charset="0"/>
              </a:rPr>
              <a:t>Combined </a:t>
            </a:r>
            <a:r>
              <a:rPr lang="da-DK" altLang="en-US" sz="2800" b="1" dirty="0" smtClean="0">
                <a:latin typeface="Times New Roman" panose="02020603050405020304" pitchFamily="18" charset="0"/>
                <a:cs typeface="Times New Roman" panose="02020603050405020304" pitchFamily="18" charset="0"/>
              </a:rPr>
              <a:t>footings</a:t>
            </a:r>
          </a:p>
          <a:p>
            <a:pPr marL="0" indent="0">
              <a:buNone/>
            </a:pPr>
            <a:endParaRPr lang="en-US" alt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p>
          <a:p>
            <a:pPr marL="0" indent="0">
              <a:buNone/>
            </a:pPr>
            <a:endParaRPr lang="en-US" b="1"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47800"/>
            <a:ext cx="8352928" cy="50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w-KE" altLang="en-US" sz="2800" b="1" dirty="0" smtClean="0">
                <a:latin typeface="Times New Roman" panose="02020603050405020304" pitchFamily="18" charset="0"/>
                <a:cs typeface="Times New Roman" panose="02020603050405020304" pitchFamily="18" charset="0"/>
              </a:rPr>
              <a:t>types of s</a:t>
            </a:r>
            <a:r>
              <a:rPr lang="en-US" altLang="en-US" sz="2800" b="1" dirty="0" smtClean="0">
                <a:latin typeface="Times New Roman" panose="02020603050405020304" pitchFamily="18" charset="0"/>
                <a:cs typeface="Times New Roman" panose="02020603050405020304" pitchFamily="18" charset="0"/>
              </a:rPr>
              <a:t>hallow foundations </a:t>
            </a:r>
            <a:r>
              <a:rPr lang="en-US" altLang="en-US" sz="2800" b="1" dirty="0" err="1" smtClean="0">
                <a:latin typeface="Times New Roman" panose="02020603050405020304" pitchFamily="18" charset="0"/>
                <a:cs typeface="Times New Roman" panose="02020603050405020304" pitchFamily="18" charset="0"/>
              </a:rPr>
              <a:t>cont</a:t>
            </a:r>
            <a:r>
              <a:rPr lang="en-US" altLang="en-US" sz="2800" b="1" dirty="0" smtClean="0">
                <a:latin typeface="Times New Roman" panose="02020603050405020304" pitchFamily="18" charset="0"/>
                <a:cs typeface="Times New Roman" panose="02020603050405020304" pitchFamily="18" charset="0"/>
              </a:rPr>
              <a:t>…</a:t>
            </a:r>
            <a:endParaRPr lang="en-US" dirty="0"/>
          </a:p>
        </p:txBody>
      </p:sp>
      <p:sp>
        <p:nvSpPr>
          <p:cNvPr id="3" name="Content Placeholder 2"/>
          <p:cNvSpPr>
            <a:spLocks noGrp="1"/>
          </p:cNvSpPr>
          <p:nvPr>
            <p:ph sz="quarter" idx="1"/>
          </p:nvPr>
        </p:nvSpPr>
        <p:spPr/>
        <p:txBody>
          <a:bodyPr>
            <a:normAutofit/>
          </a:bodyPr>
          <a:lstStyle/>
          <a:p>
            <a:pPr>
              <a:buFont typeface="Wingdings" panose="05000000000000000000" pitchFamily="2" charset="2"/>
              <a:buChar char="q"/>
            </a:pPr>
            <a:r>
              <a:rPr lang="en-US" sz="2800" b="1" dirty="0">
                <a:solidFill>
                  <a:srgbClr val="00B0F0"/>
                </a:solidFill>
                <a:latin typeface="Times New Roman" panose="02020603050405020304" pitchFamily="18" charset="0"/>
                <a:cs typeface="Times New Roman" panose="02020603050405020304" pitchFamily="18" charset="0"/>
              </a:rPr>
              <a:t>Strap Footing( Cantilever footing): </a:t>
            </a:r>
            <a:endParaRPr lang="en-US" sz="2800" b="1" dirty="0" smtClean="0">
              <a:solidFill>
                <a:srgbClr val="00B0F0"/>
              </a:solidFill>
              <a:latin typeface="Times New Roman" panose="02020603050405020304" pitchFamily="18" charset="0"/>
              <a:cs typeface="Times New Roman" panose="02020603050405020304" pitchFamily="18" charset="0"/>
            </a:endParaRPr>
          </a:p>
          <a:p>
            <a:pPr marL="0" indent="0">
              <a:buNone/>
            </a:pPr>
            <a:r>
              <a:rPr lang="en-US" sz="2800" b="1"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foundation which consists of two or more </a:t>
            </a:r>
            <a:r>
              <a:rPr lang="en-US" sz="2800" dirty="0" smtClean="0">
                <a:latin typeface="Times New Roman" panose="02020603050405020304" pitchFamily="18" charset="0"/>
                <a:cs typeface="Times New Roman" panose="02020603050405020304" pitchFamily="18" charset="0"/>
              </a:rPr>
              <a:t>	isolated</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foundation </a:t>
            </a:r>
            <a:r>
              <a:rPr lang="en-US" sz="2800" dirty="0">
                <a:latin typeface="Times New Roman" panose="02020603050405020304" pitchFamily="18" charset="0"/>
                <a:cs typeface="Times New Roman" panose="02020603050405020304" pitchFamily="18" charset="0"/>
              </a:rPr>
              <a:t>connected by a beam is </a:t>
            </a:r>
            <a:r>
              <a:rPr lang="en-US" sz="2800" dirty="0" smtClean="0">
                <a:latin typeface="Times New Roman" panose="02020603050405020304" pitchFamily="18" charset="0"/>
                <a:cs typeface="Times New Roman" panose="02020603050405020304" pitchFamily="18" charset="0"/>
              </a:rPr>
              <a:t>	called strap </a:t>
            </a:r>
            <a:r>
              <a:rPr lang="en-US" sz="2800" dirty="0">
                <a:latin typeface="Times New Roman" panose="02020603050405020304" pitchFamily="18" charset="0"/>
                <a:cs typeface="Times New Roman" panose="02020603050405020304" pitchFamily="18" charset="0"/>
              </a:rPr>
              <a:t>foundation.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75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79512" y="188640"/>
            <a:ext cx="8496944" cy="6552728"/>
          </a:xfrm>
        </p:spPr>
        <p:txBody>
          <a:bodyPr>
            <a:normAutofit/>
          </a:bodyPr>
          <a:lstStyle/>
          <a:p>
            <a:pPr>
              <a:buFont typeface="Wingdings" panose="05000000000000000000" pitchFamily="2" charset="2"/>
              <a:buChar char="Ø"/>
            </a:pPr>
            <a:r>
              <a:rPr lang="da-DK" altLang="en-US" b="1" dirty="0">
                <a:latin typeface="Times New Roman" panose="02020603050405020304" pitchFamily="18" charset="0"/>
                <a:cs typeface="Times New Roman" panose="02020603050405020304" pitchFamily="18" charset="0"/>
              </a:rPr>
              <a:t>Cantilever or Strap footings</a:t>
            </a:r>
            <a:endParaRPr lang="en-US" altLang="en-US" b="1" dirty="0">
              <a:latin typeface="Times New Roman" panose="02020603050405020304" pitchFamily="18" charset="0"/>
              <a:cs typeface="Times New Roman" panose="02020603050405020304" pitchFamily="18" charset="0"/>
            </a:endParaRPr>
          </a:p>
          <a:p>
            <a:pPr marL="0" indent="0">
              <a:buNone/>
            </a:pPr>
            <a:endParaRPr lang="en-US" dirty="0" smtClean="0"/>
          </a:p>
          <a:p>
            <a:pPr marL="0" indent="0">
              <a:buNone/>
            </a:pPr>
            <a:endParaRPr lang="en-US" b="1"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5"/>
            <a:ext cx="8287072"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424936" cy="778098"/>
          </a:xfrm>
        </p:spPr>
        <p:txBody>
          <a:bodyPr/>
          <a:lstStyle/>
          <a:p>
            <a:r>
              <a:rPr lang="sw-KE" altLang="en-US" sz="3200" b="1" dirty="0">
                <a:latin typeface="Times New Roman" panose="02020603050405020304" pitchFamily="18" charset="0"/>
                <a:cs typeface="Times New Roman" panose="02020603050405020304" pitchFamily="18" charset="0"/>
              </a:rPr>
              <a:t>Types of s</a:t>
            </a:r>
            <a:r>
              <a:rPr lang="en-US" altLang="en-US" sz="3200" b="1" dirty="0">
                <a:latin typeface="Times New Roman" panose="02020603050405020304" pitchFamily="18" charset="0"/>
                <a:cs typeface="Times New Roman" panose="02020603050405020304" pitchFamily="18" charset="0"/>
              </a:rPr>
              <a:t>hallow foundations CONT…</a:t>
            </a:r>
            <a:endParaRPr lang="en-US" dirty="0"/>
          </a:p>
        </p:txBody>
      </p:sp>
      <p:sp>
        <p:nvSpPr>
          <p:cNvPr id="3" name="Content Placeholder 2"/>
          <p:cNvSpPr>
            <a:spLocks noGrp="1"/>
          </p:cNvSpPr>
          <p:nvPr>
            <p:ph sz="quarter" idx="1"/>
          </p:nvPr>
        </p:nvSpPr>
        <p:spPr>
          <a:xfrm>
            <a:off x="251520" y="1600200"/>
            <a:ext cx="8424936" cy="4873752"/>
          </a:xfrm>
        </p:spPr>
        <p:txBody>
          <a:bodyPr/>
          <a:lstStyle/>
          <a:p>
            <a:pPr>
              <a:buFont typeface="Wingdings" panose="05000000000000000000" pitchFamily="2" charset="2"/>
              <a:buChar char="q"/>
            </a:pPr>
            <a:r>
              <a:rPr lang="en-US" sz="2800" b="1" dirty="0">
                <a:solidFill>
                  <a:srgbClr val="00B0F0"/>
                </a:solidFill>
                <a:latin typeface="Times New Roman" panose="02020603050405020304" pitchFamily="18" charset="0"/>
                <a:cs typeface="Times New Roman" panose="02020603050405020304" pitchFamily="18" charset="0"/>
              </a:rPr>
              <a:t>Raft or Mat foundation: </a:t>
            </a:r>
            <a:r>
              <a:rPr lang="en-US" sz="2800" dirty="0">
                <a:latin typeface="Times New Roman" panose="02020603050405020304" pitchFamily="18" charset="0"/>
                <a:cs typeface="Times New Roman" panose="02020603050405020304" pitchFamily="18" charset="0"/>
              </a:rPr>
              <a:t>Raft or mat foundation is a large foundation or slabs </a:t>
            </a:r>
            <a:r>
              <a:rPr lang="en-US" sz="2800" dirty="0" smtClean="0">
                <a:latin typeface="Times New Roman" panose="02020603050405020304" pitchFamily="18" charset="0"/>
                <a:cs typeface="Times New Roman" panose="02020603050405020304" pitchFamily="18" charset="0"/>
              </a:rPr>
              <a:t>supporting several </a:t>
            </a:r>
            <a:r>
              <a:rPr lang="en-US" sz="2800" dirty="0">
                <a:latin typeface="Times New Roman" panose="02020603050405020304" pitchFamily="18" charset="0"/>
                <a:cs typeface="Times New Roman" panose="02020603050405020304" pitchFamily="18" charset="0"/>
              </a:rPr>
              <a:t>columns as well as wall under structure</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 </a:t>
            </a:r>
          </a:p>
          <a:p>
            <a:pPr>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cs typeface="Times New Roman" panose="02020603050405020304" pitchFamily="18" charset="0"/>
              </a:rPr>
              <a:t>type of foundation is used </a:t>
            </a:r>
            <a:r>
              <a:rPr lang="en-US" sz="2800" dirty="0" smtClean="0">
                <a:latin typeface="Times New Roman" panose="02020603050405020304" pitchFamily="18" charset="0"/>
                <a:cs typeface="Times New Roman" panose="02020603050405020304" pitchFamily="18" charset="0"/>
              </a:rPr>
              <a:t>when the </a:t>
            </a:r>
            <a:r>
              <a:rPr lang="en-US" sz="2800" dirty="0">
                <a:latin typeface="Times New Roman" panose="02020603050405020304" pitchFamily="18" charset="0"/>
                <a:cs typeface="Times New Roman" panose="02020603050405020304" pitchFamily="18" charset="0"/>
              </a:rPr>
              <a:t>allowable soil pressure is low or where the columns and wall are so close </a:t>
            </a:r>
            <a:r>
              <a:rPr lang="en-US" sz="2800" dirty="0" smtClean="0">
                <a:latin typeface="Times New Roman" panose="02020603050405020304" pitchFamily="18" charset="0"/>
                <a:cs typeface="Times New Roman" panose="02020603050405020304" pitchFamily="18" charset="0"/>
              </a:rPr>
              <a:t>that</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individual </a:t>
            </a:r>
            <a:r>
              <a:rPr lang="en-US" sz="2800" dirty="0">
                <a:latin typeface="Times New Roman" panose="02020603050405020304" pitchFamily="18" charset="0"/>
                <a:cs typeface="Times New Roman" panose="02020603050405020304" pitchFamily="18" charset="0"/>
              </a:rPr>
              <a:t>foundation would overlap or nearly touch each other. </a:t>
            </a:r>
            <a:r>
              <a:rPr lang="en-US" dirty="0"/>
              <a:t/>
            </a:r>
            <a:br>
              <a:rPr lang="en-US" dirty="0"/>
            </a:br>
            <a:endParaRPr lang="en-US" dirty="0"/>
          </a:p>
        </p:txBody>
      </p:sp>
    </p:spTree>
    <p:extLst>
      <p:ext uri="{BB962C8B-B14F-4D97-AF65-F5344CB8AC3E}">
        <p14:creationId xmlns:p14="http://schemas.microsoft.com/office/powerpoint/2010/main" val="860585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0"/>
            <a:ext cx="8496944" cy="6858000"/>
          </a:xfrm>
        </p:spPr>
        <p:txBody>
          <a:bodyPr>
            <a:normAutofit/>
          </a:bodyPr>
          <a:lstStyle/>
          <a:p>
            <a:pPr>
              <a:buFont typeface="Wingdings" panose="05000000000000000000" pitchFamily="2" charset="2"/>
              <a:buChar char="Ø"/>
            </a:pPr>
            <a:r>
              <a:rPr lang="da-DK" altLang="en-US" sz="2800" b="1" dirty="0">
                <a:latin typeface="Times New Roman" panose="02020603050405020304" pitchFamily="18" charset="0"/>
                <a:cs typeface="Times New Roman" panose="02020603050405020304" pitchFamily="18" charset="0"/>
              </a:rPr>
              <a:t>Mat/raft Foundation</a:t>
            </a:r>
            <a:endParaRPr lang="en-US" altLang="en-US" sz="2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196752"/>
            <a:ext cx="8027044"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67544" y="549274"/>
            <a:ext cx="8136904" cy="612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260648"/>
            <a:ext cx="8712968" cy="6597352"/>
          </a:xfrm>
        </p:spPr>
        <p:txBody>
          <a:bodyPr/>
          <a:lstStyle/>
          <a:p>
            <a:pPr>
              <a:buFont typeface="Wingdings" panose="05000000000000000000" pitchFamily="2" charset="2"/>
              <a:buChar char="Ø"/>
            </a:pPr>
            <a:r>
              <a:rPr lang="sw-KE" altLang="en-US" b="1" dirty="0">
                <a:latin typeface="Times New Roman" panose="02020603050405020304" pitchFamily="18" charset="0"/>
                <a:cs typeface="Times New Roman" panose="02020603050405020304" pitchFamily="18" charset="0"/>
              </a:rPr>
              <a:t>Steel Beam – Foundation </a:t>
            </a:r>
            <a:r>
              <a:rPr lang="sw-KE" altLang="en-US" b="1" dirty="0" smtClean="0">
                <a:latin typeface="Times New Roman" panose="02020603050405020304" pitchFamily="18" charset="0"/>
                <a:cs typeface="Times New Roman" panose="02020603050405020304" pitchFamily="18" charset="0"/>
              </a:rPr>
              <a:t>Grillage</a:t>
            </a:r>
          </a:p>
          <a:p>
            <a:pPr marL="0" indent="0">
              <a:buNone/>
            </a:pPr>
            <a:r>
              <a:rPr lang="en-US" dirty="0"/>
              <a:t>Grillage foundations are a specialized type of shallow foundation designed to efficiently distribute loads from structures over a larger area, particularly useful in conditions where soil bearing capacity is low. This foundation system typically consists of multiple tiers of beams, either made of steel or timber, arranged at right angles to each other and placed on a concrete layer. </a:t>
            </a:r>
            <a:endParaRPr lang="sw-KE" altLang="en-US" b="1" dirty="0">
              <a:latin typeface="Times New Roman" panose="02020603050405020304" pitchFamily="18" charset="0"/>
              <a:cs typeface="Times New Roman" panose="02020603050405020304" pitchFamily="18" charset="0"/>
            </a:endParaRPr>
          </a:p>
          <a:p>
            <a:endParaRPr lang="en-US" dirty="0"/>
          </a:p>
        </p:txBody>
      </p:sp>
      <p:pic>
        <p:nvPicPr>
          <p:cNvPr id="4" name="Picture 2" descr="Uses of Grillage Foun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00984"/>
            <a:ext cx="5328592" cy="351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79512" y="188640"/>
            <a:ext cx="8424936" cy="6285312"/>
          </a:xfrm>
        </p:spPr>
        <p:txBody>
          <a:bodyPr>
            <a:normAutofit/>
          </a:bodyPr>
          <a:lstStyle/>
          <a:p>
            <a:pPr marL="0" indent="0">
              <a:buNone/>
            </a:pPr>
            <a:r>
              <a:rPr lang="sw-KE" altLang="en-US" sz="2800" b="1" dirty="0" smtClean="0">
                <a:latin typeface="Times New Roman" panose="02020603050405020304" pitchFamily="18" charset="0"/>
                <a:cs typeface="Times New Roman" panose="02020603050405020304" pitchFamily="18" charset="0"/>
              </a:rPr>
              <a:t>   Deep </a:t>
            </a:r>
            <a:r>
              <a:rPr lang="en-US" altLang="en-US" sz="2800" b="1" dirty="0" smtClean="0">
                <a:latin typeface="Times New Roman" panose="02020603050405020304" pitchFamily="18" charset="0"/>
                <a:cs typeface="Times New Roman" panose="02020603050405020304" pitchFamily="18" charset="0"/>
              </a:rPr>
              <a:t>foundations</a:t>
            </a:r>
          </a:p>
          <a:p>
            <a:pPr>
              <a:lnSpc>
                <a:spcPct val="150000"/>
              </a:lnSpc>
              <a:buFont typeface="Wingdings" panose="05000000000000000000" pitchFamily="2" charset="2"/>
              <a:buChar char="Ø"/>
            </a:pPr>
            <a:r>
              <a:rPr lang="en-US" altLang="en-US" sz="2800" dirty="0">
                <a:latin typeface="Times New Roman" panose="02020603050405020304" pitchFamily="18" charset="0"/>
                <a:cs typeface="Times New Roman" panose="02020603050405020304" pitchFamily="18" charset="0"/>
              </a:rPr>
              <a:t>Deep foundation is required to carry loads from a structure through weak compressible soils or fills on to stronger and less compressible soils.</a:t>
            </a:r>
          </a:p>
          <a:p>
            <a:pPr>
              <a:lnSpc>
                <a:spcPct val="150000"/>
              </a:lnSpc>
              <a:buFont typeface="Wingdings" panose="05000000000000000000" pitchFamily="2" charset="2"/>
              <a:buChar char="Ø"/>
            </a:pPr>
            <a:r>
              <a:rPr lang="en-US" altLang="en-US" sz="2800" dirty="0">
                <a:latin typeface="Times New Roman" panose="02020603050405020304" pitchFamily="18" charset="0"/>
                <a:cs typeface="Times New Roman" panose="02020603050405020304" pitchFamily="18" charset="0"/>
              </a:rPr>
              <a:t> Deep foundations are founded too deeply below the finished ground surface for their base bearing capacity to be affected by surface conditions, this is usually at depths &gt;3 m below finished ground level.</a:t>
            </a:r>
            <a:endParaRPr lang="en-US" altLang="en-US" sz="2600" dirty="0">
              <a:latin typeface="Times New Roman" panose="02020603050405020304" pitchFamily="18" charset="0"/>
              <a:cs typeface="Times New Roman" panose="02020603050405020304" pitchFamily="18" charset="0"/>
            </a:endParaRPr>
          </a:p>
          <a:p>
            <a:pPr marL="0" indent="0">
              <a:buNone/>
            </a:pP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74320" lvl="0" indent="-274320">
              <a:spcBef>
                <a:spcPts val="600"/>
              </a:spcBef>
            </a:pPr>
            <a:r>
              <a:rPr lang="sw-KE" altLang="en-US" sz="2800" b="1" cap="none" dirty="0">
                <a:solidFill>
                  <a:prstClr val="black"/>
                </a:solidFill>
                <a:latin typeface="Times New Roman" panose="02020603050405020304" pitchFamily="18" charset="0"/>
                <a:ea typeface="+mn-ea"/>
                <a:cs typeface="Times New Roman" panose="02020603050405020304" pitchFamily="18" charset="0"/>
              </a:rPr>
              <a:t>Types of Deep </a:t>
            </a:r>
            <a:r>
              <a:rPr lang="en-US" altLang="en-US" sz="2800" b="1" cap="none" dirty="0">
                <a:solidFill>
                  <a:prstClr val="black"/>
                </a:solidFill>
                <a:latin typeface="Times New Roman" panose="02020603050405020304" pitchFamily="18" charset="0"/>
                <a:ea typeface="+mn-ea"/>
                <a:cs typeface="Times New Roman" panose="02020603050405020304" pitchFamily="18" charset="0"/>
              </a:rPr>
              <a:t>foundations</a:t>
            </a:r>
            <a:r>
              <a:rPr lang="en-US" altLang="en-US" sz="2600" b="1" cap="none" dirty="0">
                <a:solidFill>
                  <a:prstClr val="black"/>
                </a:solidFill>
                <a:latin typeface="Times New Roman" panose="02020603050405020304" pitchFamily="18" charset="0"/>
                <a:ea typeface="+mn-ea"/>
                <a:cs typeface="Times New Roman" panose="02020603050405020304" pitchFamily="18" charset="0"/>
              </a:rPr>
              <a:t/>
            </a:r>
            <a:br>
              <a:rPr lang="en-US" altLang="en-US" sz="2600" b="1" cap="none" dirty="0">
                <a:solidFill>
                  <a:prstClr val="black"/>
                </a:solidFill>
                <a:latin typeface="Times New Roman" panose="02020603050405020304" pitchFamily="18" charset="0"/>
                <a:ea typeface="+mn-ea"/>
                <a:cs typeface="Times New Roman" panose="02020603050405020304" pitchFamily="18" charset="0"/>
              </a:rPr>
            </a:br>
            <a:endParaRPr lang="en-US" dirty="0"/>
          </a:p>
        </p:txBody>
      </p:sp>
      <p:sp>
        <p:nvSpPr>
          <p:cNvPr id="3" name="Content Placeholder 2"/>
          <p:cNvSpPr>
            <a:spLocks noGrp="1"/>
          </p:cNvSpPr>
          <p:nvPr>
            <p:ph sz="quarter" idx="1"/>
          </p:nvPr>
        </p:nvSpPr>
        <p:spPr>
          <a:xfrm>
            <a:off x="179512" y="1600200"/>
            <a:ext cx="8496944" cy="4873752"/>
          </a:xfrm>
        </p:spPr>
        <p:txBody>
          <a:bodyPr/>
          <a:lstStyle/>
          <a:p>
            <a:pPr marL="0" indent="0">
              <a:buNone/>
            </a:pPr>
            <a:r>
              <a:rPr lang="en-US" b="1" dirty="0" smtClean="0">
                <a:solidFill>
                  <a:schemeClr val="accent3"/>
                </a:solidFill>
                <a:latin typeface="Times New Roman" panose="02020603050405020304" pitchFamily="18" charset="0"/>
                <a:cs typeface="Times New Roman" panose="02020603050405020304" pitchFamily="18" charset="0"/>
              </a:rPr>
              <a:t>1. Pile Foundations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Piles are long, slender columns driven into the ground to transfer loads to deeper soil layers. They can be made from various materials, including wood, concrete, and steel</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Types of pile foundations</a:t>
            </a:r>
          </a:p>
          <a:p>
            <a:pPr>
              <a:buFont typeface="Arial" panose="020B0604020202020204" pitchFamily="34" charset="0"/>
              <a:buChar char="•"/>
            </a:pPr>
            <a:r>
              <a:rPr lang="en-US" dirty="0">
                <a:solidFill>
                  <a:srgbClr val="00B0F0"/>
                </a:solidFill>
                <a:latin typeface="Times New Roman" panose="02020603050405020304" pitchFamily="18" charset="0"/>
                <a:cs typeface="Times New Roman" panose="02020603050405020304" pitchFamily="18" charset="0"/>
              </a:rPr>
              <a:t>End Bearing Piles: </a:t>
            </a:r>
            <a:r>
              <a:rPr lang="en-US" dirty="0">
                <a:latin typeface="Times New Roman" panose="02020603050405020304" pitchFamily="18" charset="0"/>
                <a:cs typeface="Times New Roman" panose="02020603050405020304" pitchFamily="18" charset="0"/>
              </a:rPr>
              <a:t>Transfer load through the tip of the pile resting on a strong soil </a:t>
            </a:r>
            <a:r>
              <a:rPr lang="en-US" dirty="0" smtClean="0">
                <a:latin typeface="Times New Roman" panose="02020603050405020304" pitchFamily="18" charset="0"/>
                <a:cs typeface="Times New Roman" panose="02020603050405020304" pitchFamily="18" charset="0"/>
              </a:rPr>
              <a:t>layer.</a:t>
            </a:r>
          </a:p>
          <a:p>
            <a:pPr>
              <a:buFont typeface="Arial" panose="020B0604020202020204" pitchFamily="34" charset="0"/>
              <a:buChar char="•"/>
            </a:pPr>
            <a:r>
              <a:rPr lang="en-US" dirty="0">
                <a:solidFill>
                  <a:srgbClr val="00B0F0"/>
                </a:solidFill>
                <a:latin typeface="Times New Roman" panose="02020603050405020304" pitchFamily="18" charset="0"/>
                <a:cs typeface="Times New Roman" panose="02020603050405020304" pitchFamily="18" charset="0"/>
              </a:rPr>
              <a:t>Friction Piles: </a:t>
            </a:r>
            <a:r>
              <a:rPr lang="en-US" dirty="0">
                <a:latin typeface="Times New Roman" panose="02020603050405020304" pitchFamily="18" charset="0"/>
                <a:cs typeface="Times New Roman" panose="02020603050405020304" pitchFamily="18" charset="0"/>
              </a:rPr>
              <a:t>Distribute load along the length of the pile through friction with surrounding soil</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a:solidFill>
                  <a:srgbClr val="00B0F0"/>
                </a:solidFill>
              </a:rPr>
              <a:t>Combination Piles: </a:t>
            </a:r>
            <a:r>
              <a:rPr lang="en-US" dirty="0"/>
              <a:t>Utilize both end bearing and friction methods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7714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539552" y="1556792"/>
            <a:ext cx="4176464" cy="5040560"/>
          </a:xfrm>
          <a:prstGeom prst="rect">
            <a:avLst/>
          </a:prstGeom>
        </p:spPr>
      </p:pic>
      <p:pic>
        <p:nvPicPr>
          <p:cNvPr id="5" name="Picture 4"/>
          <p:cNvPicPr>
            <a:picLocks noChangeAspect="1"/>
          </p:cNvPicPr>
          <p:nvPr/>
        </p:nvPicPr>
        <p:blipFill>
          <a:blip r:embed="rId3"/>
          <a:stretch>
            <a:fillRect/>
          </a:stretch>
        </p:blipFill>
        <p:spPr>
          <a:xfrm>
            <a:off x="4932040" y="1556793"/>
            <a:ext cx="2992760" cy="4968552"/>
          </a:xfrm>
          <a:prstGeom prst="rect">
            <a:avLst/>
          </a:prstGeom>
        </p:spPr>
      </p:pic>
    </p:spTree>
    <p:extLst>
      <p:ext uri="{BB962C8B-B14F-4D97-AF65-F5344CB8AC3E}">
        <p14:creationId xmlns:p14="http://schemas.microsoft.com/office/powerpoint/2010/main" val="3954643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94122"/>
          </a:xfrm>
        </p:spPr>
        <p:txBody>
          <a:bodyPr/>
          <a:lstStyle/>
          <a:p>
            <a:r>
              <a:rPr lang="sw-KE" altLang="en-US" sz="3200" b="1" cap="none" dirty="0">
                <a:solidFill>
                  <a:prstClr val="black"/>
                </a:solidFill>
                <a:latin typeface="Times New Roman" panose="02020603050405020304" pitchFamily="18" charset="0"/>
                <a:cs typeface="Times New Roman" panose="02020603050405020304" pitchFamily="18" charset="0"/>
              </a:rPr>
              <a:t>Types of Deep </a:t>
            </a:r>
            <a:r>
              <a:rPr lang="en-US" altLang="en-US" sz="3200" b="1" cap="none" dirty="0" smtClean="0">
                <a:solidFill>
                  <a:prstClr val="black"/>
                </a:solidFill>
                <a:latin typeface="Times New Roman" panose="02020603050405020304" pitchFamily="18" charset="0"/>
                <a:cs typeface="Times New Roman" panose="02020603050405020304" pitchFamily="18" charset="0"/>
              </a:rPr>
              <a:t>foundations Cont..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457200" y="1700808"/>
            <a:ext cx="7931224" cy="4773144"/>
          </a:xfrm>
        </p:spPr>
        <p:txBody>
          <a:bodyPr/>
          <a:lstStyle/>
          <a:p>
            <a:pPr marL="0" indent="0">
              <a:buNone/>
            </a:pPr>
            <a:r>
              <a:rPr lang="en-US" altLang="en-US" b="1" dirty="0">
                <a:latin typeface="Times New Roman" panose="02020603050405020304" pitchFamily="18" charset="0"/>
                <a:cs typeface="Times New Roman" panose="02020603050405020304" pitchFamily="18" charset="0"/>
              </a:rPr>
              <a:t>Pile foundations are used in the following situations</a:t>
            </a:r>
            <a:r>
              <a:rPr lang="en-US" altLang="en-US" b="1" dirty="0" smtClean="0">
                <a:latin typeface="Times New Roman" panose="02020603050405020304" pitchFamily="18" charset="0"/>
                <a:cs typeface="Times New Roman" panose="02020603050405020304" pitchFamily="18" charset="0"/>
              </a:rPr>
              <a:t>:</a:t>
            </a:r>
          </a:p>
          <a:p>
            <a:pPr marL="0" indent="0">
              <a:buNone/>
            </a:pPr>
            <a:endParaRPr lang="en-US" altLang="en-US"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When there is a layer of weak soil at the surface. This layer cannot support the weight of the building, so the loads of the building have to bypass this layer and be transferred to the layer of stronger soil or rock that is below the weak layer</a:t>
            </a:r>
            <a:r>
              <a:rPr lang="en-US" altLang="en-US" dirty="0" smtClean="0">
                <a:latin typeface="Times New Roman" panose="02020603050405020304" pitchFamily="18" charset="0"/>
                <a:cs typeface="Times New Roman" panose="02020603050405020304" pitchFamily="18" charset="0"/>
              </a:rPr>
              <a:t>.</a:t>
            </a:r>
          </a:p>
          <a:p>
            <a:pPr marL="0" indent="0">
              <a:buNone/>
            </a:pPr>
            <a:endParaRPr lang="en-US" alt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When a building has very heavy, concentrated loads, such as in a high rise </a:t>
            </a:r>
            <a:r>
              <a:rPr lang="en-US" altLang="en-US" dirty="0" smtClean="0">
                <a:latin typeface="Times New Roman" panose="02020603050405020304" pitchFamily="18" charset="0"/>
                <a:cs typeface="Times New Roman" panose="02020603050405020304" pitchFamily="18" charset="0"/>
              </a:rPr>
              <a:t>structures.</a:t>
            </a:r>
            <a:endParaRPr lang="en-US" altLang="en-US" dirty="0">
              <a:latin typeface="Times New Roman" panose="02020603050405020304" pitchFamily="18" charset="0"/>
              <a:cs typeface="Times New Roman" panose="02020603050405020304" pitchFamily="18" charset="0"/>
            </a:endParaRPr>
          </a:p>
          <a:p>
            <a:pPr marL="0" indent="0">
              <a:buNone/>
            </a:pPr>
            <a:r>
              <a:rPr lang="en-US"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alt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568673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22114"/>
          </a:xfrm>
        </p:spPr>
        <p:txBody>
          <a:bodyPr/>
          <a:lstStyle/>
          <a:p>
            <a:r>
              <a:rPr lang="sw-KE" altLang="en-US" sz="2800" b="1" cap="none" dirty="0">
                <a:solidFill>
                  <a:prstClr val="black"/>
                </a:solidFill>
                <a:latin typeface="Times New Roman" panose="02020603050405020304" pitchFamily="18" charset="0"/>
                <a:cs typeface="Times New Roman" panose="02020603050405020304" pitchFamily="18" charset="0"/>
              </a:rPr>
              <a:t>Types of Deep </a:t>
            </a:r>
            <a:r>
              <a:rPr lang="en-US" altLang="en-US" sz="2800" b="1" cap="none" dirty="0">
                <a:solidFill>
                  <a:prstClr val="black"/>
                </a:solidFill>
                <a:latin typeface="Times New Roman" panose="02020603050405020304" pitchFamily="18" charset="0"/>
                <a:cs typeface="Times New Roman" panose="02020603050405020304" pitchFamily="18" charset="0"/>
              </a:rPr>
              <a:t>foundations Cont..</a:t>
            </a:r>
            <a:endParaRPr lang="en-US" dirty="0"/>
          </a:p>
        </p:txBody>
      </p:sp>
      <p:pic>
        <p:nvPicPr>
          <p:cNvPr id="4" name="Picture 2" descr="how pile foundations work"/>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535088"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430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79512" y="188640"/>
            <a:ext cx="8424936" cy="6552728"/>
          </a:xfrm>
        </p:spPr>
        <p:txBody>
          <a:bodyPr>
            <a:normAutofit/>
          </a:bodyPr>
          <a:lstStyle/>
          <a:p>
            <a:pPr>
              <a:buFont typeface="Wingdings" panose="05000000000000000000" pitchFamily="2" charset="2"/>
              <a:buChar char="Ø"/>
            </a:pPr>
            <a:endParaRPr lang="en-US" altLang="en-US" sz="2400" dirty="0">
              <a:latin typeface="Times New Roman" panose="02020603050405020304" pitchFamily="18" charset="0"/>
              <a:cs typeface="Times New Roman" panose="02020603050405020304" pitchFamily="18" charset="0"/>
            </a:endParaRPr>
          </a:p>
          <a:p>
            <a:pPr marL="320040" indent="-320040" algn="just">
              <a:lnSpc>
                <a:spcPct val="150000"/>
              </a:lnSpc>
              <a:buFont typeface="Wingdings" panose="05000000000000000000" pitchFamily="2" charset="2"/>
              <a:buChar char="Ø"/>
              <a:defRPr/>
            </a:pPr>
            <a:endParaRPr lang="en-US" dirty="0">
              <a:latin typeface="Times New Roman" pitchFamily="18" charset="0"/>
              <a:cs typeface="Times New Roman" pitchFamily="18" charset="0"/>
            </a:endParaRPr>
          </a:p>
          <a:p>
            <a:pPr>
              <a:buFont typeface="Wingdings" panose="05000000000000000000" pitchFamily="2" charset="2"/>
              <a:buChar char="Ø"/>
            </a:pPr>
            <a:endParaRPr lang="en-US" altLang="en-US" sz="2600" dirty="0">
              <a:latin typeface="Times New Roman" panose="02020603050405020304" pitchFamily="18" charset="0"/>
              <a:cs typeface="Times New Roman" panose="02020603050405020304" pitchFamily="18" charset="0"/>
            </a:endParaRPr>
          </a:p>
          <a:p>
            <a:pPr marL="0" indent="0">
              <a:buNone/>
            </a:pPr>
            <a:endParaRPr lang="en-US" sz="28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435280" cy="640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728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79512" y="188640"/>
            <a:ext cx="8424936" cy="6552728"/>
          </a:xfrm>
        </p:spPr>
        <p:txBody>
          <a:bodyPr>
            <a:normAutofit/>
          </a:bodyPr>
          <a:lstStyle/>
          <a:p>
            <a:pPr>
              <a:buFont typeface="Wingdings" panose="05000000000000000000" pitchFamily="2" charset="2"/>
              <a:buChar char="Ø"/>
            </a:pPr>
            <a:endParaRPr lang="en-US" altLang="en-US" sz="2400" dirty="0">
              <a:latin typeface="Times New Roman" panose="02020603050405020304" pitchFamily="18" charset="0"/>
              <a:cs typeface="Times New Roman" panose="02020603050405020304" pitchFamily="18" charset="0"/>
            </a:endParaRPr>
          </a:p>
          <a:p>
            <a:pPr marL="320040" indent="-320040" algn="just">
              <a:lnSpc>
                <a:spcPct val="150000"/>
              </a:lnSpc>
              <a:buFont typeface="Wingdings" panose="05000000000000000000" pitchFamily="2" charset="2"/>
              <a:buChar char="Ø"/>
              <a:defRPr/>
            </a:pPr>
            <a:endParaRPr lang="en-US" dirty="0">
              <a:latin typeface="Times New Roman" pitchFamily="18" charset="0"/>
              <a:cs typeface="Times New Roman" pitchFamily="18" charset="0"/>
            </a:endParaRPr>
          </a:p>
          <a:p>
            <a:pPr>
              <a:buFont typeface="Wingdings" panose="05000000000000000000" pitchFamily="2" charset="2"/>
              <a:buChar char="Ø"/>
            </a:pPr>
            <a:endParaRPr lang="en-US" altLang="en-US" sz="2600" dirty="0">
              <a:latin typeface="Times New Roman" panose="02020603050405020304" pitchFamily="18" charset="0"/>
              <a:cs typeface="Times New Roman" panose="02020603050405020304" pitchFamily="18" charset="0"/>
            </a:endParaRPr>
          </a:p>
          <a:p>
            <a:pPr marL="0" indent="0">
              <a:buNone/>
            </a:pPr>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507288" cy="612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44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79512" y="188640"/>
            <a:ext cx="8424936" cy="6552728"/>
          </a:xfrm>
        </p:spPr>
        <p:txBody>
          <a:bodyPr>
            <a:normAutofit/>
          </a:bodyPr>
          <a:lstStyle/>
          <a:p>
            <a:pPr>
              <a:buFont typeface="Wingdings" panose="05000000000000000000" pitchFamily="2" charset="2"/>
              <a:buChar char="Ø"/>
            </a:pPr>
            <a:endParaRPr lang="en-US" altLang="en-US" sz="2400" dirty="0">
              <a:latin typeface="Times New Roman" panose="02020603050405020304" pitchFamily="18" charset="0"/>
              <a:cs typeface="Times New Roman" panose="02020603050405020304" pitchFamily="18" charset="0"/>
            </a:endParaRPr>
          </a:p>
          <a:p>
            <a:pPr marL="320040" indent="-320040" algn="just">
              <a:lnSpc>
                <a:spcPct val="150000"/>
              </a:lnSpc>
              <a:buFont typeface="Wingdings" panose="05000000000000000000" pitchFamily="2" charset="2"/>
              <a:buChar char="Ø"/>
              <a:defRPr/>
            </a:pPr>
            <a:endParaRPr lang="en-US" dirty="0">
              <a:latin typeface="Times New Roman" pitchFamily="18" charset="0"/>
              <a:cs typeface="Times New Roman" pitchFamily="18" charset="0"/>
            </a:endParaRPr>
          </a:p>
          <a:p>
            <a:pPr>
              <a:buFont typeface="Wingdings" panose="05000000000000000000" pitchFamily="2" charset="2"/>
              <a:buChar char="Ø"/>
            </a:pPr>
            <a:endParaRPr lang="en-US" altLang="en-US" sz="2600" dirty="0">
              <a:latin typeface="Times New Roman" panose="02020603050405020304" pitchFamily="18" charset="0"/>
              <a:cs typeface="Times New Roman" panose="02020603050405020304" pitchFamily="18" charset="0"/>
            </a:endParaRPr>
          </a:p>
          <a:p>
            <a:pPr marL="0" indent="0">
              <a:buNone/>
            </a:pP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8640"/>
            <a:ext cx="7787208" cy="567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754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w-KE" altLang="en-US" sz="3200" b="1" cap="none" dirty="0">
                <a:solidFill>
                  <a:prstClr val="black"/>
                </a:solidFill>
                <a:latin typeface="Times New Roman" panose="02020603050405020304" pitchFamily="18" charset="0"/>
                <a:cs typeface="Times New Roman" panose="02020603050405020304" pitchFamily="18" charset="0"/>
              </a:rPr>
              <a:t>Types of Deep </a:t>
            </a:r>
            <a:r>
              <a:rPr lang="en-US" altLang="en-US" sz="3200" b="1" cap="none" dirty="0" smtClean="0">
                <a:solidFill>
                  <a:prstClr val="black"/>
                </a:solidFill>
                <a:latin typeface="Times New Roman" panose="02020603050405020304" pitchFamily="18" charset="0"/>
                <a:cs typeface="Times New Roman" panose="02020603050405020304" pitchFamily="18" charset="0"/>
              </a:rPr>
              <a:t>foundations </a:t>
            </a:r>
            <a:r>
              <a:rPr lang="en-US" altLang="en-US" sz="3200" b="1" cap="none" dirty="0" err="1" smtClean="0">
                <a:solidFill>
                  <a:prstClr val="black"/>
                </a:solidFill>
                <a:latin typeface="Times New Roman" panose="02020603050405020304" pitchFamily="18" charset="0"/>
                <a:cs typeface="Times New Roman" panose="02020603050405020304" pitchFamily="18" charset="0"/>
              </a:rPr>
              <a:t>Cont</a:t>
            </a:r>
            <a:r>
              <a:rPr lang="en-US" altLang="en-US" sz="3200" b="1" cap="none" dirty="0" smtClean="0">
                <a:solidFill>
                  <a:prstClr val="black"/>
                </a:solidFill>
                <a:latin typeface="Times New Roman" panose="02020603050405020304" pitchFamily="18" charset="0"/>
                <a:cs typeface="Times New Roman" panose="02020603050405020304" pitchFamily="18" charset="0"/>
              </a:rPr>
              <a:t>…</a:t>
            </a:r>
            <a:r>
              <a:rPr lang="en-US" altLang="en-US" sz="3200" b="1" cap="none" dirty="0">
                <a:solidFill>
                  <a:prstClr val="black"/>
                </a:solidFill>
                <a:latin typeface="Times New Roman" panose="02020603050405020304" pitchFamily="18" charset="0"/>
                <a:cs typeface="Times New Roman" panose="02020603050405020304" pitchFamily="18" charset="0"/>
              </a:rPr>
              <a:t/>
            </a:r>
            <a:br>
              <a:rPr lang="en-US" altLang="en-US" sz="3200" b="1" cap="none" dirty="0">
                <a:solidFill>
                  <a:prstClr val="black"/>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sz="quarter" idx="1"/>
          </p:nvPr>
        </p:nvSpPr>
        <p:spPr>
          <a:xfrm>
            <a:off x="251520" y="1600200"/>
            <a:ext cx="8424936" cy="4873752"/>
          </a:xfrm>
        </p:spPr>
        <p:txBody>
          <a:bodyPr/>
          <a:lstStyle/>
          <a:p>
            <a:pPr marL="0" indent="0">
              <a:buNone/>
            </a:pPr>
            <a:r>
              <a:rPr lang="en-US" b="1" dirty="0" smtClean="0">
                <a:solidFill>
                  <a:schemeClr val="accent3"/>
                </a:solidFill>
              </a:rPr>
              <a:t>2. </a:t>
            </a:r>
            <a:r>
              <a:rPr lang="en-US" b="1" dirty="0">
                <a:solidFill>
                  <a:schemeClr val="accent3"/>
                </a:solidFill>
                <a:latin typeface="Times New Roman" panose="02020603050405020304" pitchFamily="18" charset="0"/>
                <a:cs typeface="Times New Roman" panose="02020603050405020304" pitchFamily="18" charset="0"/>
              </a:rPr>
              <a:t>Caisson</a:t>
            </a:r>
            <a:r>
              <a:rPr lang="en-US" b="1" dirty="0">
                <a:solidFill>
                  <a:schemeClr val="accent3"/>
                </a:solidFill>
              </a:rPr>
              <a:t> </a:t>
            </a:r>
            <a:r>
              <a:rPr lang="en-US" b="1" dirty="0" smtClean="0">
                <a:solidFill>
                  <a:schemeClr val="accent3"/>
                </a:solidFill>
              </a:rPr>
              <a:t>Foundations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Caissons are large, hollow structures that are sunk into the ground and filled with concrete. They are often used in water bodies for bridges or piers</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dirty="0" smtClean="0"/>
              <a:t>Types of Caisson foundations:</a:t>
            </a:r>
          </a:p>
          <a:p>
            <a:r>
              <a:rPr lang="en-US" b="1" dirty="0" smtClean="0"/>
              <a:t>Open </a:t>
            </a:r>
            <a:r>
              <a:rPr lang="en-US" b="1" dirty="0"/>
              <a:t>Caissons: </a:t>
            </a:r>
            <a:r>
              <a:rPr lang="en-US" dirty="0"/>
              <a:t>Open at the bottom and filled with concrete after being sunk.</a:t>
            </a:r>
          </a:p>
          <a:p>
            <a:r>
              <a:rPr lang="en-US" b="1" dirty="0"/>
              <a:t>Pneumatic Caissons: </a:t>
            </a:r>
            <a:r>
              <a:rPr lang="en-US" dirty="0"/>
              <a:t>Used in </a:t>
            </a:r>
            <a:r>
              <a:rPr lang="en-US" dirty="0" smtClean="0"/>
              <a:t>underwater construction</a:t>
            </a:r>
            <a:r>
              <a:rPr lang="en-US" dirty="0"/>
              <a:t>, requiring air pressure to keep water out during placement.</a:t>
            </a:r>
          </a:p>
          <a:p>
            <a:r>
              <a:rPr lang="en-US" b="1" dirty="0"/>
              <a:t>Box Caissons: </a:t>
            </a:r>
            <a:r>
              <a:rPr lang="en-US" dirty="0"/>
              <a:t>Prefabricated boxes that are floated to site and sunk into position</a:t>
            </a:r>
          </a:p>
          <a:p>
            <a:pPr>
              <a:buFont typeface="Wingdings" panose="05000000000000000000" pitchFamily="2" charset="2"/>
              <a:buChar char="Ø"/>
            </a:pPr>
            <a:endParaRPr lang="en-US"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245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50106"/>
          </a:xfrm>
        </p:spPr>
        <p:txBody>
          <a:bodyPr/>
          <a:lstStyle/>
          <a:p>
            <a:r>
              <a:rPr lang="sw-KE" altLang="en-US" sz="2800" b="1" cap="none" dirty="0">
                <a:solidFill>
                  <a:prstClr val="black"/>
                </a:solidFill>
                <a:latin typeface="Times New Roman" panose="02020603050405020304" pitchFamily="18" charset="0"/>
                <a:cs typeface="Times New Roman" panose="02020603050405020304" pitchFamily="18" charset="0"/>
              </a:rPr>
              <a:t>Types of Deep </a:t>
            </a:r>
            <a:r>
              <a:rPr lang="en-US" altLang="en-US" sz="2800" b="1" cap="none" dirty="0">
                <a:solidFill>
                  <a:prstClr val="black"/>
                </a:solidFill>
                <a:latin typeface="Times New Roman" panose="02020603050405020304" pitchFamily="18" charset="0"/>
                <a:cs typeface="Times New Roman" panose="02020603050405020304" pitchFamily="18" charset="0"/>
              </a:rPr>
              <a:t>foundations </a:t>
            </a:r>
            <a:r>
              <a:rPr lang="en-US" altLang="en-US" sz="2800" b="1" cap="none" dirty="0" err="1">
                <a:solidFill>
                  <a:prstClr val="black"/>
                </a:solidFill>
                <a:latin typeface="Times New Roman" panose="02020603050405020304" pitchFamily="18" charset="0"/>
                <a:cs typeface="Times New Roman" panose="02020603050405020304" pitchFamily="18" charset="0"/>
              </a:rPr>
              <a:t>Cont</a:t>
            </a:r>
            <a:r>
              <a:rPr lang="en-US" altLang="en-US" sz="2800" b="1" cap="none" dirty="0">
                <a:solidFill>
                  <a:prstClr val="black"/>
                </a:solidFill>
                <a:latin typeface="Times New Roman" panose="02020603050405020304" pitchFamily="18" charset="0"/>
                <a:cs typeface="Times New Roman" panose="02020603050405020304" pitchFamily="18" charset="0"/>
              </a:rPr>
              <a:t>…</a:t>
            </a:r>
            <a:endParaRPr lang="en-US" dirty="0"/>
          </a:p>
        </p:txBody>
      </p:sp>
      <p:sp>
        <p:nvSpPr>
          <p:cNvPr id="3" name="Content Placeholder 2"/>
          <p:cNvSpPr>
            <a:spLocks noGrp="1"/>
          </p:cNvSpPr>
          <p:nvPr>
            <p:ph sz="quarter" idx="1"/>
          </p:nvPr>
        </p:nvSpPr>
        <p:spPr>
          <a:xfrm>
            <a:off x="179512" y="1600200"/>
            <a:ext cx="8568952" cy="5141168"/>
          </a:xfrm>
        </p:spPr>
        <p:txBody>
          <a:bodyPr>
            <a:normAutofit lnSpcReduction="10000"/>
          </a:bodyPr>
          <a:lstStyle/>
          <a:p>
            <a:pPr marL="0" indent="0">
              <a:buNone/>
            </a:pPr>
            <a:r>
              <a:rPr lang="en-US" b="1" dirty="0" smtClean="0">
                <a:solidFill>
                  <a:schemeClr val="accent3"/>
                </a:solidFill>
                <a:latin typeface="Times New Roman" panose="02020603050405020304" pitchFamily="18" charset="0"/>
                <a:cs typeface="Times New Roman" panose="02020603050405020304" pitchFamily="18" charset="0"/>
              </a:rPr>
              <a:t>3.</a:t>
            </a:r>
            <a:r>
              <a:rPr lang="en-US" b="1" dirty="0">
                <a:solidFill>
                  <a:schemeClr val="accent3"/>
                </a:solidFill>
                <a:latin typeface="Times New Roman" panose="02020603050405020304" pitchFamily="18" charset="0"/>
                <a:cs typeface="Times New Roman" panose="02020603050405020304" pitchFamily="18" charset="0"/>
              </a:rPr>
              <a:t> Drilled Shaft Foundations</a:t>
            </a:r>
            <a:r>
              <a:rPr lang="en-US" b="1" dirty="0" smtClean="0">
                <a:solidFill>
                  <a:schemeClr val="accent3"/>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dirty="0" smtClean="0"/>
              <a:t>Also known as drilled piers, these foundations involve drilling a hole into the ground, placing reinforcement, and then pouring concrete. They provide high load capacity and stability.</a:t>
            </a:r>
          </a:p>
          <a:p>
            <a:pPr>
              <a:buFont typeface="Wingdings" panose="05000000000000000000" pitchFamily="2" charset="2"/>
              <a:buChar char="Ø"/>
            </a:pPr>
            <a:r>
              <a:rPr lang="en-US" dirty="0"/>
              <a:t>Ideal for heavy structures where high load-bearing capacity is </a:t>
            </a:r>
            <a:r>
              <a:rPr lang="en-US" dirty="0" smtClean="0"/>
              <a:t>required</a:t>
            </a:r>
          </a:p>
          <a:p>
            <a:pPr marL="0" indent="0">
              <a:buNone/>
            </a:pPr>
            <a:r>
              <a:rPr lang="en-US" b="1" dirty="0" smtClean="0">
                <a:solidFill>
                  <a:schemeClr val="accent3"/>
                </a:solidFill>
                <a:latin typeface="Times New Roman" panose="02020603050405020304" pitchFamily="18" charset="0"/>
                <a:cs typeface="Times New Roman" panose="02020603050405020304" pitchFamily="18" charset="0"/>
              </a:rPr>
              <a:t>4.</a:t>
            </a:r>
            <a:r>
              <a:rPr lang="en-US" b="1" dirty="0"/>
              <a:t> </a:t>
            </a:r>
            <a:r>
              <a:rPr lang="en-US" b="1" dirty="0">
                <a:solidFill>
                  <a:schemeClr val="accent3"/>
                </a:solidFill>
              </a:rPr>
              <a:t>Basement </a:t>
            </a:r>
            <a:r>
              <a:rPr lang="en-US" b="1" dirty="0" smtClean="0">
                <a:solidFill>
                  <a:schemeClr val="accent3"/>
                </a:solidFill>
              </a:rPr>
              <a:t>Foundations</a:t>
            </a:r>
          </a:p>
          <a:p>
            <a:pPr>
              <a:buFont typeface="Wingdings" panose="05000000000000000000" pitchFamily="2" charset="2"/>
              <a:buChar char="Ø"/>
            </a:pPr>
            <a:r>
              <a:rPr lang="en-US" dirty="0"/>
              <a:t>Basements serve as both living space and foundation. They must be designed to withstand soil pressure and moisture</a:t>
            </a:r>
            <a:r>
              <a:rPr lang="en-US" dirty="0" smtClean="0"/>
              <a:t>.</a:t>
            </a:r>
          </a:p>
          <a:p>
            <a:pPr>
              <a:buFont typeface="Wingdings" panose="05000000000000000000" pitchFamily="2" charset="2"/>
              <a:buChar char="Ø"/>
            </a:pPr>
            <a:r>
              <a:rPr lang="en-US" dirty="0"/>
              <a:t>Useful in residential buildings where additional space is needed below </a:t>
            </a:r>
            <a:r>
              <a:rPr lang="en-US"/>
              <a:t>ground </a:t>
            </a:r>
            <a:r>
              <a:rPr lang="en-US" smtClean="0"/>
              <a:t>level.</a:t>
            </a:r>
            <a:endParaRPr lang="en-US"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50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12775" y="228600"/>
            <a:ext cx="8153400" cy="990600"/>
          </a:xfrm>
        </p:spPr>
        <p:txBody>
          <a:bodyPr>
            <a:normAutofit fontScale="90000"/>
          </a:bodyPr>
          <a:lstStyle/>
          <a:p>
            <a:pPr eaLnBrk="1" hangingPunct="1"/>
            <a:r>
              <a:rPr lang="en-US" altLang="en-US" sz="3200" smtClean="0">
                <a:latin typeface="Times New Roman" panose="02020603050405020304" pitchFamily="18" charset="0"/>
                <a:cs typeface="Times New Roman" panose="02020603050405020304" pitchFamily="18" charset="0"/>
              </a:rPr>
              <a:t/>
            </a:r>
            <a:br>
              <a:rPr lang="en-US" altLang="en-US" sz="3200" smtClean="0">
                <a:latin typeface="Times New Roman" panose="02020603050405020304" pitchFamily="18" charset="0"/>
                <a:cs typeface="Times New Roman" panose="02020603050405020304" pitchFamily="18" charset="0"/>
              </a:rPr>
            </a:br>
            <a:r>
              <a:rPr lang="en-US" altLang="en-US" sz="3200" smtClean="0">
                <a:latin typeface="Times New Roman" panose="02020603050405020304" pitchFamily="18" charset="0"/>
                <a:cs typeface="Times New Roman" panose="02020603050405020304" pitchFamily="18" charset="0"/>
              </a:rPr>
              <a:t/>
            </a:r>
            <a:br>
              <a:rPr lang="en-US" altLang="en-US" sz="3200" smtClean="0">
                <a:latin typeface="Times New Roman" panose="02020603050405020304" pitchFamily="18" charset="0"/>
                <a:cs typeface="Times New Roman" panose="02020603050405020304" pitchFamily="18" charset="0"/>
              </a:rPr>
            </a:br>
            <a:r>
              <a:rPr lang="en-US" altLang="en-US" sz="3200" smtClean="0">
                <a:latin typeface="Times New Roman" panose="02020603050405020304" pitchFamily="18" charset="0"/>
                <a:cs typeface="Times New Roman" panose="02020603050405020304" pitchFamily="18" charset="0"/>
              </a:rPr>
              <a:t> </a:t>
            </a:r>
            <a:r>
              <a:rPr lang="da-DK" altLang="en-US" sz="3200" b="1" smtClean="0">
                <a:latin typeface="Times New Roman" panose="02020603050405020304" pitchFamily="18" charset="0"/>
                <a:cs typeface="Times New Roman" panose="02020603050405020304" pitchFamily="18" charset="0"/>
              </a:rPr>
              <a:t>Pile foundation cont...</a:t>
            </a:r>
            <a:r>
              <a:rPr lang="sw-KE" altLang="en-US" sz="3200" b="1" smtClean="0">
                <a:latin typeface="Times New Roman" panose="02020603050405020304" pitchFamily="18" charset="0"/>
                <a:cs typeface="Times New Roman" panose="02020603050405020304" pitchFamily="18" charset="0"/>
              </a:rPr>
              <a:t/>
            </a:r>
            <a:br>
              <a:rPr lang="sw-KE" altLang="en-US" sz="3200" b="1" smtClean="0">
                <a:latin typeface="Times New Roman" panose="02020603050405020304" pitchFamily="18" charset="0"/>
                <a:cs typeface="Times New Roman" panose="02020603050405020304" pitchFamily="18" charset="0"/>
              </a:rPr>
            </a:br>
            <a:endParaRPr lang="sw-KE" altLang="en-US" sz="3200" smtClean="0">
              <a:latin typeface="Times New Roman" panose="02020603050405020304" pitchFamily="18" charset="0"/>
              <a:cs typeface="Times New Roman" panose="02020603050405020304" pitchFamily="18" charset="0"/>
            </a:endParaRPr>
          </a:p>
        </p:txBody>
      </p:sp>
      <p:sp>
        <p:nvSpPr>
          <p:cNvPr id="47107" name="Content Placeholder 2"/>
          <p:cNvSpPr>
            <a:spLocks noGrp="1"/>
          </p:cNvSpPr>
          <p:nvPr>
            <p:ph sz="quarter" idx="1"/>
          </p:nvPr>
        </p:nvSpPr>
        <p:spPr>
          <a:xfrm>
            <a:off x="457200" y="1905000"/>
            <a:ext cx="8229600" cy="4625975"/>
          </a:xfrm>
        </p:spPr>
        <p:txBody>
          <a:bodyPr/>
          <a:lstStyle/>
          <a:p>
            <a:pPr marL="117475" indent="0" eaLnBrk="1" hangingPunct="1">
              <a:buFont typeface="Wingdings" panose="05000000000000000000" pitchFamily="2" charset="2"/>
              <a:buNone/>
            </a:pPr>
            <a:endParaRPr lang="en-US" altLang="en-US" b="1" smtClean="0"/>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08125"/>
            <a:ext cx="80010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pPr>
            <a:fld id="{6816FBB9-BFF3-455E-8443-6BC8D446E20C}" type="slidenum">
              <a:rPr lang="sw-KE" altLang="en-US" sz="1200">
                <a:solidFill>
                  <a:srgbClr val="FFFFFF"/>
                </a:solidFill>
                <a:latin typeface="Tw Cen MT" panose="020B0602020104020603" pitchFamily="34" charset="0"/>
              </a:rPr>
              <a:pPr eaLnBrk="1" hangingPunct="1">
                <a:lnSpc>
                  <a:spcPct val="80000"/>
                </a:lnSpc>
              </a:pPr>
              <a:t>37</a:t>
            </a:fld>
            <a:endParaRPr lang="sw-KE" altLang="en-US" sz="1200">
              <a:solidFill>
                <a:srgbClr val="FFFFFF"/>
              </a:solidFill>
              <a:latin typeface="Tw Cen MT" panose="020B0602020104020603" pitchFamily="34" charset="0"/>
            </a:endParaRPr>
          </a:p>
        </p:txBody>
      </p:sp>
    </p:spTree>
    <p:extLst>
      <p:ext uri="{BB962C8B-B14F-4D97-AF65-F5344CB8AC3E}">
        <p14:creationId xmlns:p14="http://schemas.microsoft.com/office/powerpoint/2010/main" val="39438478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12775" y="228600"/>
            <a:ext cx="8153400" cy="990600"/>
          </a:xfrm>
        </p:spPr>
        <p:txBody>
          <a:bodyPr>
            <a:normAutofit fontScale="90000"/>
          </a:bodyPr>
          <a:lstStyle/>
          <a:p>
            <a:pPr eaLnBrk="1" hangingPunct="1"/>
            <a:r>
              <a:rPr lang="en-US" altLang="en-US" sz="3200" smtClean="0">
                <a:latin typeface="Times New Roman" panose="02020603050405020304" pitchFamily="18" charset="0"/>
                <a:cs typeface="Times New Roman" panose="02020603050405020304" pitchFamily="18" charset="0"/>
              </a:rPr>
              <a:t/>
            </a:r>
            <a:br>
              <a:rPr lang="en-US" altLang="en-US" sz="3200" smtClean="0">
                <a:latin typeface="Times New Roman" panose="02020603050405020304" pitchFamily="18" charset="0"/>
                <a:cs typeface="Times New Roman" panose="02020603050405020304" pitchFamily="18" charset="0"/>
              </a:rPr>
            </a:br>
            <a:r>
              <a:rPr lang="en-US" altLang="en-US" sz="3200" smtClean="0">
                <a:latin typeface="Times New Roman" panose="02020603050405020304" pitchFamily="18" charset="0"/>
                <a:cs typeface="Times New Roman" panose="02020603050405020304" pitchFamily="18" charset="0"/>
              </a:rPr>
              <a:t/>
            </a:r>
            <a:br>
              <a:rPr lang="en-US" altLang="en-US" sz="3200" smtClean="0">
                <a:latin typeface="Times New Roman" panose="02020603050405020304" pitchFamily="18" charset="0"/>
                <a:cs typeface="Times New Roman" panose="02020603050405020304" pitchFamily="18" charset="0"/>
              </a:rPr>
            </a:br>
            <a:r>
              <a:rPr lang="en-US" altLang="en-US" sz="3200" smtClean="0">
                <a:latin typeface="Times New Roman" panose="02020603050405020304" pitchFamily="18" charset="0"/>
                <a:cs typeface="Times New Roman" panose="02020603050405020304" pitchFamily="18" charset="0"/>
              </a:rPr>
              <a:t> </a:t>
            </a:r>
            <a:r>
              <a:rPr lang="da-DK" altLang="en-US" sz="3200" b="1" smtClean="0">
                <a:latin typeface="Times New Roman" panose="02020603050405020304" pitchFamily="18" charset="0"/>
                <a:cs typeface="Times New Roman" panose="02020603050405020304" pitchFamily="18" charset="0"/>
              </a:rPr>
              <a:t>Pile foundation cont...</a:t>
            </a:r>
            <a:r>
              <a:rPr lang="sw-KE" altLang="en-US" sz="3200" b="1" smtClean="0">
                <a:latin typeface="Times New Roman" panose="02020603050405020304" pitchFamily="18" charset="0"/>
                <a:cs typeface="Times New Roman" panose="02020603050405020304" pitchFamily="18" charset="0"/>
              </a:rPr>
              <a:t/>
            </a:r>
            <a:br>
              <a:rPr lang="sw-KE" altLang="en-US" sz="3200" b="1" smtClean="0">
                <a:latin typeface="Times New Roman" panose="02020603050405020304" pitchFamily="18" charset="0"/>
                <a:cs typeface="Times New Roman" panose="02020603050405020304" pitchFamily="18" charset="0"/>
              </a:rPr>
            </a:br>
            <a:endParaRPr lang="sw-KE" altLang="en-US" sz="320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429496729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pPr>
            <a:fld id="{6816FBB9-BFF3-455E-8443-6BC8D446E20C}" type="slidenum">
              <a:rPr lang="sw-KE" altLang="en-US" sz="1200">
                <a:solidFill>
                  <a:srgbClr val="FFFFFF"/>
                </a:solidFill>
                <a:latin typeface="Tw Cen MT" panose="020B0602020104020603" pitchFamily="34" charset="0"/>
              </a:rPr>
              <a:pPr eaLnBrk="1" hangingPunct="1">
                <a:lnSpc>
                  <a:spcPct val="80000"/>
                </a:lnSpc>
              </a:pPr>
              <a:t>38</a:t>
            </a:fld>
            <a:endParaRPr lang="sw-KE" altLang="en-US" sz="1200">
              <a:solidFill>
                <a:srgbClr val="FFFFFF"/>
              </a:solidFill>
              <a:latin typeface="Tw Cen MT" panose="020B0602020104020603" pitchFamily="34" charset="0"/>
            </a:endParaRPr>
          </a:p>
        </p:txBody>
      </p:sp>
      <p:pic>
        <p:nvPicPr>
          <p:cNvPr id="7"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8208912"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165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7504" y="116632"/>
            <a:ext cx="8928992" cy="6741368"/>
          </a:xfrm>
        </p:spPr>
        <p:txBody>
          <a:bodyPr>
            <a:normAutofit/>
          </a:bodyPr>
          <a:lstStyle/>
          <a:p>
            <a:pPr>
              <a:buNone/>
            </a:pPr>
            <a:endParaRPr lang="en-US" dirty="0"/>
          </a:p>
          <a:p>
            <a:pPr marL="0" indent="0">
              <a:buNone/>
            </a:pPr>
            <a:r>
              <a:rPr lang="en-US" altLang="en-US" b="1" dirty="0" smtClean="0">
                <a:latin typeface="Times New Roman" panose="02020603050405020304" pitchFamily="18" charset="0"/>
                <a:cs typeface="Times New Roman" panose="02020603050405020304" pitchFamily="18" charset="0"/>
              </a:rPr>
              <a:t> Piles </a:t>
            </a:r>
            <a:r>
              <a:rPr lang="en-US" altLang="en-US" b="1" dirty="0">
                <a:latin typeface="Times New Roman" panose="02020603050405020304" pitchFamily="18" charset="0"/>
                <a:cs typeface="Times New Roman" panose="02020603050405020304" pitchFamily="18" charset="0"/>
              </a:rPr>
              <a:t>can be made of wood, concrete, or steel</a:t>
            </a:r>
            <a:r>
              <a:rPr lang="en-US" altLang="en-US" b="1" dirty="0" smtClean="0">
                <a:latin typeface="Times New Roman" panose="02020603050405020304" pitchFamily="18" charset="0"/>
                <a:cs typeface="Times New Roman" panose="02020603050405020304" pitchFamily="18" charset="0"/>
              </a:rPr>
              <a:t>.</a:t>
            </a:r>
          </a:p>
          <a:p>
            <a:pPr marL="0" indent="0">
              <a:buNone/>
            </a:pPr>
            <a:endParaRPr lang="en-US" altLang="en-US" b="1" dirty="0">
              <a:latin typeface="Times New Roman" panose="02020603050405020304" pitchFamily="18" charset="0"/>
              <a:cs typeface="Times New Roman" panose="02020603050405020304" pitchFamily="18" charset="0"/>
            </a:endParaRPr>
          </a:p>
          <a:p>
            <a:endParaRPr lang="en-US" dirty="0"/>
          </a:p>
        </p:txBody>
      </p:sp>
      <p:pic>
        <p:nvPicPr>
          <p:cNvPr id="5" name="Picture 2" descr="Pile Found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136904"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332656"/>
            <a:ext cx="8507288" cy="6264696"/>
          </a:xfrm>
        </p:spPr>
        <p:txBody>
          <a:bodyPr>
            <a:normAutofit/>
          </a:bodyPr>
          <a:lstStyle/>
          <a:p>
            <a:pPr marL="0" indent="0">
              <a:buNone/>
            </a:pPr>
            <a:r>
              <a:rPr lang="en-US" dirty="0" smtClean="0"/>
              <a:t>                 </a:t>
            </a:r>
            <a:endParaRPr lang="en-US" b="1" dirty="0" smtClean="0"/>
          </a:p>
          <a:p>
            <a:pPr marL="0" indent="0">
              <a:buNone/>
            </a:pPr>
            <a:endParaRPr lang="en-US" dirty="0" smtClean="0"/>
          </a:p>
          <a:p>
            <a:pPr lvl="0" algn="just">
              <a:buFont typeface="Wingdings" panose="05000000000000000000" pitchFamily="2" charset="2"/>
              <a:buChar char="Ø"/>
            </a:pPr>
            <a:r>
              <a:rPr lang="en-US" dirty="0" smtClean="0"/>
              <a:t>Foundation is </a:t>
            </a:r>
            <a:r>
              <a:rPr lang="en-US" dirty="0"/>
              <a:t>used to transmit the weight of the structure (live, dead and pressure) to the materials on which the structures rest in such a manner that the underlying materials are not stressed beyond its safe bearing capacity.</a:t>
            </a:r>
          </a:p>
          <a:p>
            <a:pPr lvl="0" algn="just">
              <a:buFont typeface="Wingdings" panose="05000000000000000000" pitchFamily="2" charset="2"/>
              <a:buChar char="Ø"/>
            </a:pPr>
            <a:r>
              <a:rPr lang="en-US" dirty="0"/>
              <a:t>The foundation are usually placed below the ground level because the surrounding provides;</a:t>
            </a:r>
          </a:p>
          <a:p>
            <a:pPr lvl="0" algn="just">
              <a:buFont typeface="Wingdings" panose="05000000000000000000" pitchFamily="2" charset="2"/>
              <a:buChar char="q"/>
            </a:pPr>
            <a:r>
              <a:rPr lang="en-US" dirty="0"/>
              <a:t>Stability</a:t>
            </a:r>
          </a:p>
          <a:p>
            <a:pPr lvl="0" algn="just">
              <a:buFont typeface="Wingdings" panose="05000000000000000000" pitchFamily="2" charset="2"/>
              <a:buChar char="q"/>
            </a:pPr>
            <a:r>
              <a:rPr lang="en-US" dirty="0"/>
              <a:t>Protection against impact</a:t>
            </a:r>
          </a:p>
          <a:p>
            <a:pPr lvl="0" algn="just">
              <a:buFont typeface="Wingdings" panose="05000000000000000000" pitchFamily="2" charset="2"/>
              <a:buChar char="q"/>
            </a:pPr>
            <a:r>
              <a:rPr lang="en-US" dirty="0"/>
              <a:t>Protection against extreme of weather such as excessive rain or draught. </a:t>
            </a:r>
            <a:r>
              <a:rPr lang="en-US" dirty="0" smtClean="0"/>
              <a:t>Though </a:t>
            </a:r>
            <a:r>
              <a:rPr lang="en-US" dirty="0"/>
              <a:t>the depth vary according to conditions on site, most of load bearing ground is normally 900mm below the surface.</a:t>
            </a:r>
          </a:p>
          <a:p>
            <a:pPr>
              <a:buFont typeface="Wingdings" panose="05000000000000000000" pitchFamily="2" charset="2"/>
              <a:buChar char="Ø"/>
            </a:pPr>
            <a:endParaRPr lang="en-US" dirty="0" smtClean="0"/>
          </a:p>
          <a:p>
            <a:endParaRPr lang="en-US" dirty="0"/>
          </a:p>
        </p:txBody>
      </p:sp>
    </p:spTree>
    <p:extLst>
      <p:ext uri="{BB962C8B-B14F-4D97-AF65-F5344CB8AC3E}">
        <p14:creationId xmlns:p14="http://schemas.microsoft.com/office/powerpoint/2010/main" val="2118359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7467600" cy="882352"/>
          </a:xfrm>
        </p:spPr>
        <p:txBody>
          <a:bodyPr>
            <a:normAutofit/>
          </a:bodyPr>
          <a:lstStyle/>
          <a:p>
            <a:r>
              <a:rPr lang="en-US" sz="2800" b="1" dirty="0" smtClean="0">
                <a:latin typeface="Times New Roman" panose="02020603050405020304" pitchFamily="18" charset="0"/>
                <a:cs typeface="Times New Roman" panose="02020603050405020304" pitchFamily="18" charset="0"/>
              </a:rPr>
              <a:t>EARTH WORK ON FOUNDATION </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107504" y="1600200"/>
            <a:ext cx="8568952" cy="4873752"/>
          </a:xfrm>
        </p:spPr>
        <p:txBody>
          <a:bodyPr>
            <a:normAutofit lnSpcReduction="10000"/>
          </a:bodyPr>
          <a:lstStyle/>
          <a:p>
            <a:pP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Setting out of </a:t>
            </a:r>
            <a:r>
              <a:rPr lang="en-US" b="1" dirty="0" smtClean="0">
                <a:latin typeface="Times New Roman" panose="02020603050405020304" pitchFamily="18" charset="0"/>
                <a:cs typeface="Times New Roman" panose="02020603050405020304" pitchFamily="18" charset="0"/>
              </a:rPr>
              <a:t>Foundation</a:t>
            </a:r>
          </a:p>
          <a:p>
            <a:pPr marL="0" indent="0">
              <a:buNone/>
            </a:pPr>
            <a:r>
              <a:rPr lang="en-US" dirty="0"/>
              <a:t>Setting out of building foundation trenches is the process of laying down the excavation line </a:t>
            </a:r>
            <a:r>
              <a:rPr lang="en-US" dirty="0" smtClean="0"/>
              <a:t>and centerline </a:t>
            </a:r>
            <a:r>
              <a:rPr lang="en-US" dirty="0"/>
              <a:t>on the ground based on the foundation plan</a:t>
            </a:r>
            <a:r>
              <a:rPr lang="en-US" dirty="0" smtClean="0"/>
              <a:t>. </a:t>
            </a:r>
          </a:p>
          <a:p>
            <a:pPr marL="0" indent="0">
              <a:buNone/>
            </a:pPr>
            <a:r>
              <a:rPr lang="en-US" dirty="0" smtClean="0"/>
              <a:t> </a:t>
            </a:r>
          </a:p>
          <a:p>
            <a:pPr marL="0" indent="0">
              <a:buNone/>
            </a:pPr>
            <a:r>
              <a:rPr lang="en-US" dirty="0" smtClean="0"/>
              <a:t>The </a:t>
            </a:r>
            <a:r>
              <a:rPr lang="en-US" dirty="0"/>
              <a:t>setting out process is also called as </a:t>
            </a:r>
            <a:r>
              <a:rPr lang="en-US" dirty="0" smtClean="0"/>
              <a:t>ground tracing </a:t>
            </a:r>
            <a:r>
              <a:rPr lang="en-US" dirty="0"/>
              <a:t>that is performed before commencing the excavation process. Once the design of foundation </a:t>
            </a:r>
            <a:r>
              <a:rPr lang="en-US" dirty="0" smtClean="0"/>
              <a:t>is complete</a:t>
            </a:r>
            <a:r>
              <a:rPr lang="en-US" dirty="0"/>
              <a:t>, a setting out plan or foundation layout is prepared for a suitable scale and the plan </a:t>
            </a:r>
            <a:r>
              <a:rPr lang="en-US" dirty="0" smtClean="0"/>
              <a:t>is dimensioned accordingly ( ref. building setting out procedures) </a:t>
            </a:r>
            <a:r>
              <a:rPr lang="en-US" dirty="0"/>
              <a:t/>
            </a:r>
            <a:br>
              <a:rPr lang="en-US" dirty="0"/>
            </a:br>
            <a:r>
              <a:rPr lang="en-US" dirty="0" smtClean="0">
                <a:latin typeface="Times New Roman" panose="02020603050405020304" pitchFamily="18" charset="0"/>
                <a:cs typeface="Times New Roman" panose="02020603050405020304" pitchFamily="18" charset="0"/>
              </a:rPr>
              <a:t> </a:t>
            </a:r>
            <a:r>
              <a:rPr lang="en-US" dirty="0"/>
              <a:t/>
            </a:r>
            <a:br>
              <a:rPr lang="en-US" dirty="0"/>
            </a:br>
            <a:endParaRPr lang="en-US" dirty="0"/>
          </a:p>
        </p:txBody>
      </p:sp>
    </p:spTree>
    <p:extLst>
      <p:ext uri="{BB962C8B-B14F-4D97-AF65-F5344CB8AC3E}">
        <p14:creationId xmlns:p14="http://schemas.microsoft.com/office/powerpoint/2010/main" val="1405574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59216" cy="850106"/>
          </a:xfrm>
        </p:spPr>
        <p:txBody>
          <a:bodyPr/>
          <a:lstStyle/>
          <a:p>
            <a:r>
              <a:rPr lang="en-US" b="1" dirty="0">
                <a:latin typeface="Times New Roman" panose="02020603050405020304" pitchFamily="18" charset="0"/>
                <a:cs typeface="Times New Roman" panose="02020603050405020304" pitchFamily="18" charset="0"/>
              </a:rPr>
              <a:t>EARTH WORK ON FOUNDATION </a:t>
            </a:r>
            <a:r>
              <a:rPr lang="en-US" b="1" dirty="0" smtClean="0">
                <a:latin typeface="Times New Roman" panose="02020603050405020304" pitchFamily="18" charset="0"/>
                <a:cs typeface="Times New Roman" panose="02020603050405020304" pitchFamily="18" charset="0"/>
              </a:rPr>
              <a:t>CONT..</a:t>
            </a:r>
            <a:endParaRPr lang="en-US" b="1" dirty="0"/>
          </a:p>
        </p:txBody>
      </p:sp>
      <p:pic>
        <p:nvPicPr>
          <p:cNvPr id="4" name="Content Placeholder 3"/>
          <p:cNvPicPr>
            <a:picLocks noGrp="1" noChangeAspect="1"/>
          </p:cNvPicPr>
          <p:nvPr>
            <p:ph sz="quarter" idx="1"/>
          </p:nvPr>
        </p:nvPicPr>
        <p:blipFill>
          <a:blip r:embed="rId2"/>
          <a:stretch>
            <a:fillRect/>
          </a:stretch>
        </p:blipFill>
        <p:spPr>
          <a:xfrm>
            <a:off x="827584" y="1844824"/>
            <a:ext cx="7097216" cy="4824536"/>
          </a:xfrm>
          <a:prstGeom prst="rect">
            <a:avLst/>
          </a:prstGeom>
        </p:spPr>
      </p:pic>
    </p:spTree>
    <p:extLst>
      <p:ext uri="{BB962C8B-B14F-4D97-AF65-F5344CB8AC3E}">
        <p14:creationId xmlns:p14="http://schemas.microsoft.com/office/powerpoint/2010/main" val="457756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normAutofit fontScale="90000"/>
          </a:bodyPr>
          <a:lstStyle/>
          <a:p>
            <a:r>
              <a:rPr lang="en-US" b="1" dirty="0">
                <a:latin typeface="Times New Roman" panose="02020603050405020304" pitchFamily="18" charset="0"/>
                <a:cs typeface="Times New Roman" panose="02020603050405020304" pitchFamily="18" charset="0"/>
              </a:rPr>
              <a:t>EARTH WORK ON FOUNDATION </a:t>
            </a:r>
            <a:r>
              <a:rPr lang="en-US" b="1" dirty="0" smtClean="0">
                <a:latin typeface="Times New Roman" panose="02020603050405020304" pitchFamily="18" charset="0"/>
                <a:cs typeface="Times New Roman" panose="02020603050405020304" pitchFamily="18" charset="0"/>
              </a:rPr>
              <a:t>CONT…</a:t>
            </a:r>
            <a:endParaRPr lang="en-US" b="1" dirty="0"/>
          </a:p>
        </p:txBody>
      </p:sp>
      <p:sp>
        <p:nvSpPr>
          <p:cNvPr id="3" name="Content Placeholder 2"/>
          <p:cNvSpPr>
            <a:spLocks noGrp="1"/>
          </p:cNvSpPr>
          <p:nvPr>
            <p:ph sz="quarter" idx="1"/>
          </p:nvPr>
        </p:nvSpPr>
        <p:spPr>
          <a:xfrm>
            <a:off x="179512" y="1124744"/>
            <a:ext cx="8496944" cy="5733256"/>
          </a:xfrm>
        </p:spPr>
        <p:txBody>
          <a:bodyPr>
            <a:normAutofit lnSpcReduction="10000"/>
          </a:bodyPr>
          <a:lstStyle/>
          <a:p>
            <a:pPr>
              <a:buFont typeface="Wingdings" panose="05000000000000000000" pitchFamily="2" charset="2"/>
              <a:buChar char="q"/>
            </a:pPr>
            <a:r>
              <a:rPr lang="en-US" b="1" dirty="0"/>
              <a:t>Timbering of </a:t>
            </a:r>
            <a:r>
              <a:rPr lang="en-US" b="1" dirty="0" smtClean="0"/>
              <a:t>Trenches</a:t>
            </a:r>
          </a:p>
          <a:p>
            <a:pPr marL="0" indent="0">
              <a:buNone/>
            </a:pPr>
            <a:r>
              <a:rPr lang="en-US" b="1" dirty="0" smtClean="0"/>
              <a:t>-</a:t>
            </a:r>
            <a:r>
              <a:rPr lang="en-US" dirty="0" smtClean="0"/>
              <a:t> </a:t>
            </a:r>
            <a:r>
              <a:rPr lang="en-US" dirty="0"/>
              <a:t>Timbering of trenches is a construction technique </a:t>
            </a:r>
            <a:r>
              <a:rPr lang="en-US" dirty="0" smtClean="0"/>
              <a:t>used </a:t>
            </a:r>
            <a:r>
              <a:rPr lang="en-US" dirty="0"/>
              <a:t>to </a:t>
            </a:r>
            <a:r>
              <a:rPr lang="en-US" dirty="0" smtClean="0"/>
              <a:t>provide </a:t>
            </a:r>
            <a:r>
              <a:rPr lang="en-US" dirty="0"/>
              <a:t>temporary support to the sides of </a:t>
            </a:r>
            <a:r>
              <a:rPr lang="en-US" dirty="0" smtClean="0"/>
              <a:t>excavated </a:t>
            </a:r>
            <a:r>
              <a:rPr lang="en-US" dirty="0"/>
              <a:t>trenches.</a:t>
            </a:r>
            <a:br>
              <a:rPr lang="en-US" dirty="0"/>
            </a:br>
            <a:r>
              <a:rPr lang="en-US" b="1" dirty="0"/>
              <a:t/>
            </a:r>
            <a:br>
              <a:rPr lang="en-US" b="1" dirty="0"/>
            </a:br>
            <a:r>
              <a:rPr lang="en-US" b="1" dirty="0" smtClean="0"/>
              <a:t>-</a:t>
            </a:r>
            <a:r>
              <a:rPr lang="en-US" dirty="0" smtClean="0"/>
              <a:t>This is When </a:t>
            </a:r>
            <a:r>
              <a:rPr lang="en-US" dirty="0"/>
              <a:t>the depth of trench is large, or when the sub-soil is loose, the sides of the trench may cave in</a:t>
            </a:r>
            <a:r>
              <a:rPr lang="en-US" dirty="0" smtClean="0"/>
              <a:t>.</a:t>
            </a:r>
          </a:p>
          <a:p>
            <a:pPr marL="0" indent="0">
              <a:buNone/>
            </a:pPr>
            <a:r>
              <a:rPr lang="en-US" dirty="0"/>
              <a:t/>
            </a:r>
            <a:br>
              <a:rPr lang="en-US" dirty="0"/>
            </a:br>
            <a:r>
              <a:rPr lang="en-US" dirty="0"/>
              <a:t> </a:t>
            </a:r>
            <a:r>
              <a:rPr lang="en-US" dirty="0" smtClean="0"/>
              <a:t>  -The </a:t>
            </a:r>
            <a:r>
              <a:rPr lang="en-US" dirty="0"/>
              <a:t>problem can be solved by adopting a suitable </a:t>
            </a:r>
            <a:r>
              <a:rPr lang="en-US" dirty="0" smtClean="0"/>
              <a:t>   method </a:t>
            </a:r>
            <a:r>
              <a:rPr lang="en-US" dirty="0"/>
              <a:t>of timbering. </a:t>
            </a:r>
            <a:endParaRPr lang="en-US" dirty="0" smtClean="0"/>
          </a:p>
          <a:p>
            <a:pPr marL="0" indent="0">
              <a:buNone/>
            </a:pPr>
            <a:r>
              <a:rPr lang="en-US" dirty="0" smtClean="0"/>
              <a:t>   -Timbering </a:t>
            </a:r>
            <a:r>
              <a:rPr lang="en-US" dirty="0"/>
              <a:t>of </a:t>
            </a:r>
            <a:r>
              <a:rPr lang="en-US" dirty="0" smtClean="0"/>
              <a:t>trenches,</a:t>
            </a:r>
            <a:r>
              <a:rPr lang="en-US" dirty="0"/>
              <a:t> </a:t>
            </a:r>
            <a:r>
              <a:rPr lang="en-US" dirty="0" smtClean="0"/>
              <a:t>sometimes </a:t>
            </a:r>
            <a:r>
              <a:rPr lang="en-US" dirty="0"/>
              <a:t>also known as shoring consists of providing </a:t>
            </a:r>
            <a:r>
              <a:rPr lang="en-US" dirty="0" smtClean="0">
                <a:solidFill>
                  <a:srgbClr val="00B0F0"/>
                </a:solidFill>
              </a:rPr>
              <a:t>timber </a:t>
            </a:r>
            <a:r>
              <a:rPr lang="en-US" dirty="0">
                <a:solidFill>
                  <a:srgbClr val="00B0F0"/>
                </a:solidFill>
              </a:rPr>
              <a:t>planks </a:t>
            </a:r>
            <a:r>
              <a:rPr lang="en-US" dirty="0"/>
              <a:t>or </a:t>
            </a:r>
            <a:r>
              <a:rPr lang="en-US" dirty="0">
                <a:solidFill>
                  <a:srgbClr val="00B0F0"/>
                </a:solidFill>
              </a:rPr>
              <a:t>boards and struts </a:t>
            </a:r>
            <a:r>
              <a:rPr lang="en-US" dirty="0"/>
              <a:t>to </a:t>
            </a:r>
            <a:r>
              <a:rPr lang="en-US" dirty="0" smtClean="0"/>
              <a:t>give </a:t>
            </a:r>
            <a:r>
              <a:rPr lang="en-US" dirty="0"/>
              <a:t>temporary support to the sides of the </a:t>
            </a:r>
            <a:r>
              <a:rPr lang="en-US" dirty="0" smtClean="0"/>
              <a:t>trench.</a:t>
            </a:r>
            <a:br>
              <a:rPr lang="en-US" dirty="0" smtClean="0"/>
            </a:br>
            <a:r>
              <a:rPr lang="en-US" dirty="0" smtClean="0"/>
              <a:t> </a:t>
            </a:r>
            <a:r>
              <a:rPr lang="en-US" dirty="0"/>
              <a:t/>
            </a:r>
            <a:br>
              <a:rPr lang="en-US" dirty="0"/>
            </a:br>
            <a:endParaRPr lang="en-US" dirty="0"/>
          </a:p>
        </p:txBody>
      </p:sp>
    </p:spTree>
    <p:extLst>
      <p:ext uri="{BB962C8B-B14F-4D97-AF65-F5344CB8AC3E}">
        <p14:creationId xmlns:p14="http://schemas.microsoft.com/office/powerpoint/2010/main" val="2994068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78098"/>
          </a:xfrm>
        </p:spPr>
        <p:txBody>
          <a:bodyPr>
            <a:normAutofit fontScale="90000"/>
          </a:bodyPr>
          <a:lstStyle/>
          <a:p>
            <a:r>
              <a:rPr lang="en-US" b="1" dirty="0">
                <a:latin typeface="Times New Roman" panose="02020603050405020304" pitchFamily="18" charset="0"/>
                <a:cs typeface="Times New Roman" panose="02020603050405020304" pitchFamily="18" charset="0"/>
              </a:rPr>
              <a:t>EARTH WORK ON FOUNDATION CONT…</a:t>
            </a:r>
            <a:endParaRPr lang="en-US" b="1" dirty="0"/>
          </a:p>
        </p:txBody>
      </p:sp>
      <p:sp>
        <p:nvSpPr>
          <p:cNvPr id="3" name="Content Placeholder 2"/>
          <p:cNvSpPr>
            <a:spLocks noGrp="1"/>
          </p:cNvSpPr>
          <p:nvPr>
            <p:ph sz="quarter" idx="1"/>
          </p:nvPr>
        </p:nvSpPr>
        <p:spPr>
          <a:xfrm>
            <a:off x="179512" y="1412776"/>
            <a:ext cx="8640960" cy="5544616"/>
          </a:xfrm>
        </p:spPr>
        <p:txBody>
          <a:bodyPr>
            <a:normAutofit fontScale="70000" lnSpcReduction="20000"/>
          </a:bodyPr>
          <a:lstStyle/>
          <a:p>
            <a:pPr marL="0" indent="0">
              <a:buNone/>
            </a:pPr>
            <a:r>
              <a:rPr lang="en-US" sz="3600" dirty="0" smtClean="0"/>
              <a:t> </a:t>
            </a:r>
            <a:r>
              <a:rPr lang="en-US" sz="3600" dirty="0" smtClean="0">
                <a:solidFill>
                  <a:srgbClr val="FF0000"/>
                </a:solidFill>
                <a:latin typeface="Times New Roman" panose="02020603050405020304" pitchFamily="18" charset="0"/>
                <a:cs typeface="Times New Roman" panose="02020603050405020304" pitchFamily="18" charset="0"/>
              </a:rPr>
              <a:t>Method of Timbering of trenches</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Timbering of deep trenches can be done with the help of the following methods</a:t>
            </a:r>
            <a:r>
              <a:rPr lang="en-US" sz="3600" dirty="0" smtClean="0">
                <a:latin typeface="Times New Roman" panose="02020603050405020304" pitchFamily="18" charset="0"/>
                <a:cs typeface="Times New Roman" panose="02020603050405020304" pitchFamily="18" charset="0"/>
              </a:rPr>
              <a:t>:</a:t>
            </a:r>
          </a:p>
          <a:p>
            <a:pPr marL="0" indent="0">
              <a:buNone/>
            </a:pP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smtClean="0">
                <a:solidFill>
                  <a:srgbClr val="FF0000"/>
                </a:solidFill>
                <a:latin typeface="Times New Roman" panose="02020603050405020304" pitchFamily="18" charset="0"/>
                <a:cs typeface="Times New Roman" panose="02020603050405020304" pitchFamily="18" charset="0"/>
              </a:rPr>
              <a:t>1.</a:t>
            </a:r>
            <a:r>
              <a:rPr lang="en-US" sz="3600" b="1" dirty="0">
                <a:solidFill>
                  <a:srgbClr val="FF0000"/>
                </a:solidFill>
                <a:latin typeface="Times New Roman" panose="02020603050405020304" pitchFamily="18" charset="0"/>
                <a:cs typeface="Times New Roman" panose="02020603050405020304" pitchFamily="18" charset="0"/>
              </a:rPr>
              <a:t> Stay </a:t>
            </a:r>
            <a:r>
              <a:rPr lang="en-US" sz="3600" b="1" dirty="0" smtClean="0">
                <a:solidFill>
                  <a:srgbClr val="FF0000"/>
                </a:solidFill>
                <a:latin typeface="Times New Roman" panose="02020603050405020304" pitchFamily="18" charset="0"/>
                <a:cs typeface="Times New Roman" panose="02020603050405020304" pitchFamily="18" charset="0"/>
              </a:rPr>
              <a:t>bracing: </a:t>
            </a:r>
            <a:r>
              <a:rPr lang="en-US" sz="3600" dirty="0" smtClean="0">
                <a:latin typeface="Times New Roman" panose="02020603050405020304" pitchFamily="18" charset="0"/>
                <a:cs typeface="Times New Roman" panose="02020603050405020304" pitchFamily="18" charset="0"/>
              </a:rPr>
              <a:t>This </a:t>
            </a:r>
            <a:r>
              <a:rPr lang="en-US" sz="3600" dirty="0">
                <a:latin typeface="Times New Roman" panose="02020603050405020304" pitchFamily="18" charset="0"/>
                <a:cs typeface="Times New Roman" panose="02020603050405020304" pitchFamily="18" charset="0"/>
              </a:rPr>
              <a:t>method is used for supporting the sides or a bench excavated in firm soil when the depth </a:t>
            </a:r>
            <a:r>
              <a:rPr lang="en-US" sz="3600" dirty="0" smtClean="0">
                <a:latin typeface="Times New Roman" panose="02020603050405020304" pitchFamily="18" charset="0"/>
                <a:cs typeface="Times New Roman" panose="02020603050405020304" pitchFamily="18" charset="0"/>
              </a:rPr>
              <a:t>of excavation </a:t>
            </a:r>
            <a:r>
              <a:rPr lang="en-US" sz="3600" dirty="0">
                <a:latin typeface="Times New Roman" panose="02020603050405020304" pitchFamily="18" charset="0"/>
                <a:cs typeface="Times New Roman" panose="02020603050405020304" pitchFamily="18" charset="0"/>
              </a:rPr>
              <a:t>does not exceed about 2m. </a:t>
            </a:r>
            <a:endParaRPr lang="en-US" sz="3600" dirty="0" smtClean="0">
              <a:latin typeface="Times New Roman" panose="02020603050405020304" pitchFamily="18" charset="0"/>
              <a:cs typeface="Times New Roman" panose="02020603050405020304" pitchFamily="18" charset="0"/>
            </a:endParaRPr>
          </a:p>
          <a:p>
            <a:pPr marL="0" indent="0">
              <a:buNone/>
            </a:pPr>
            <a:endParaRPr lang="en-US" sz="3600" dirty="0" smtClean="0">
              <a:latin typeface="Times New Roman" panose="02020603050405020304" pitchFamily="18" charset="0"/>
              <a:cs typeface="Times New Roman" panose="02020603050405020304" pitchFamily="18" charset="0"/>
            </a:endParaRPr>
          </a:p>
          <a:p>
            <a:pPr marL="0" indent="0">
              <a:buNone/>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The </a:t>
            </a:r>
            <a:r>
              <a:rPr lang="en-US" sz="3600" dirty="0">
                <a:latin typeface="Times New Roman" panose="02020603050405020304" pitchFamily="18" charset="0"/>
                <a:cs typeface="Times New Roman" panose="02020603050405020304" pitchFamily="18" charset="0"/>
              </a:rPr>
              <a:t>method consists of placing vertical sheets (</a:t>
            </a:r>
            <a:r>
              <a:rPr lang="en-US" sz="3600" dirty="0" smtClean="0">
                <a:latin typeface="Times New Roman" panose="02020603050405020304" pitchFamily="18" charset="0"/>
                <a:cs typeface="Times New Roman" panose="02020603050405020304" pitchFamily="18" charset="0"/>
              </a:rPr>
              <a:t>called</a:t>
            </a: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sheathing</a:t>
            </a:r>
            <a:r>
              <a:rPr lang="en-US" sz="3600" dirty="0">
                <a:latin typeface="Times New Roman" panose="02020603050405020304" pitchFamily="18" charset="0"/>
                <a:cs typeface="Times New Roman" panose="02020603050405020304" pitchFamily="18" charset="0"/>
              </a:rPr>
              <a:t>) or polling boards opposite each other against </a:t>
            </a:r>
            <a:r>
              <a:rPr lang="en-US" sz="3600" dirty="0" smtClean="0">
                <a:latin typeface="Times New Roman" panose="02020603050405020304" pitchFamily="18" charset="0"/>
                <a:cs typeface="Times New Roman" panose="02020603050405020304" pitchFamily="18" charset="0"/>
              </a:rPr>
              <a:t>the two </a:t>
            </a:r>
            <a:r>
              <a:rPr lang="en-US" sz="3600" dirty="0">
                <a:latin typeface="Times New Roman" panose="02020603050405020304" pitchFamily="18" charset="0"/>
                <a:cs typeface="Times New Roman" panose="02020603050405020304" pitchFamily="18" charset="0"/>
              </a:rPr>
              <a:t>walls of the trench and </a:t>
            </a:r>
            <a:r>
              <a:rPr lang="en-US" sz="3600" dirty="0" smtClean="0">
                <a:latin typeface="Times New Roman" panose="02020603050405020304" pitchFamily="18" charset="0"/>
                <a:cs typeface="Times New Roman" panose="02020603050405020304" pitchFamily="18" charset="0"/>
              </a:rPr>
              <a:t>holding them </a:t>
            </a:r>
            <a:r>
              <a:rPr lang="en-US" sz="3600" dirty="0">
                <a:latin typeface="Times New Roman" panose="02020603050405020304" pitchFamily="18" charset="0"/>
                <a:cs typeface="Times New Roman" panose="02020603050405020304" pitchFamily="18" charset="0"/>
              </a:rPr>
              <a:t>in position by one or two rows of struts. </a:t>
            </a:r>
            <a:endParaRPr lang="en-US" sz="3600" dirty="0" smtClean="0">
              <a:latin typeface="Times New Roman" panose="02020603050405020304" pitchFamily="18" charset="0"/>
              <a:cs typeface="Times New Roman" panose="02020603050405020304" pitchFamily="18" charset="0"/>
            </a:endParaRPr>
          </a:p>
          <a:p>
            <a:pPr marL="0" indent="0">
              <a:buNone/>
            </a:pPr>
            <a:endParaRPr lang="en-US" sz="3600" dirty="0" smtClean="0">
              <a:latin typeface="Times New Roman" panose="02020603050405020304" pitchFamily="18" charset="0"/>
              <a:cs typeface="Times New Roman" panose="02020603050405020304" pitchFamily="18" charset="0"/>
            </a:endParaRPr>
          </a:p>
          <a:p>
            <a:pPr marL="0" indent="0">
              <a:buNone/>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The </a:t>
            </a:r>
            <a:r>
              <a:rPr lang="en-US" sz="3600" dirty="0">
                <a:latin typeface="Times New Roman" panose="02020603050405020304" pitchFamily="18" charset="0"/>
                <a:cs typeface="Times New Roman" panose="02020603050405020304" pitchFamily="18" charset="0"/>
              </a:rPr>
              <a:t>sheets are placed at an interval of 2 to 4m </a:t>
            </a:r>
            <a:r>
              <a:rPr lang="en-US" sz="3600" dirty="0"/>
              <a:t/>
            </a:r>
            <a:br>
              <a:rPr lang="en-US" sz="3600" dirty="0"/>
            </a:br>
            <a:r>
              <a:rPr lang="en-US" sz="3600" dirty="0"/>
              <a:t/>
            </a:r>
            <a:br>
              <a:rPr lang="en-US" sz="3600" dirty="0"/>
            </a:br>
            <a:r>
              <a:rPr lang="en-US" b="1" dirty="0" smtClean="0"/>
              <a:t> </a:t>
            </a:r>
            <a:r>
              <a:rPr lang="en-US" dirty="0" smtClean="0"/>
              <a:t> </a:t>
            </a:r>
            <a:r>
              <a:rPr lang="en-US" dirty="0"/>
              <a:t/>
            </a:r>
            <a:br>
              <a:rPr lang="en-US" dirty="0"/>
            </a:br>
            <a:endParaRPr lang="en-US" dirty="0">
              <a:solidFill>
                <a:srgbClr val="FF0000"/>
              </a:solidFill>
            </a:endParaRPr>
          </a:p>
        </p:txBody>
      </p:sp>
    </p:spTree>
    <p:extLst>
      <p:ext uri="{BB962C8B-B14F-4D97-AF65-F5344CB8AC3E}">
        <p14:creationId xmlns:p14="http://schemas.microsoft.com/office/powerpoint/2010/main" val="1577037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Method of Timbering of </a:t>
            </a:r>
            <a:r>
              <a:rPr lang="en-US" dirty="0" smtClean="0">
                <a:solidFill>
                  <a:srgbClr val="FF0000"/>
                </a:solidFill>
                <a:latin typeface="Times New Roman" panose="02020603050405020304" pitchFamily="18" charset="0"/>
                <a:cs typeface="Times New Roman" panose="02020603050405020304" pitchFamily="18" charset="0"/>
              </a:rPr>
              <a:t>trenches CONT..</a:t>
            </a:r>
            <a:r>
              <a:rPr lang="en-US" dirty="0">
                <a:solidFill>
                  <a:srgbClr val="FF0000"/>
                </a:solidFill>
                <a:latin typeface="Times New Roman" panose="02020603050405020304" pitchFamily="18" charset="0"/>
                <a:cs typeface="Times New Roman" panose="02020603050405020304" pitchFamily="18" charset="0"/>
              </a:rPr>
              <a:t/>
            </a:r>
            <a:br>
              <a:rPr lang="en-US" dirty="0">
                <a:solidFill>
                  <a:srgbClr val="FF0000"/>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sz="quarter" idx="1"/>
          </p:nvPr>
        </p:nvSpPr>
        <p:spPr/>
        <p:txBody>
          <a:bodyPr/>
          <a:lstStyle/>
          <a:p>
            <a:pPr marL="0" indent="0">
              <a:buNone/>
            </a:pPr>
            <a:r>
              <a:rPr lang="en-US" b="1" dirty="0"/>
              <a:t>Stay bracing:</a:t>
            </a:r>
            <a:r>
              <a:rPr lang="en-US" dirty="0"/>
              <a:t> </a:t>
            </a:r>
            <a:br>
              <a:rPr lang="en-US" dirty="0"/>
            </a:br>
            <a:endParaRPr lang="en-US" dirty="0"/>
          </a:p>
        </p:txBody>
      </p:sp>
      <p:pic>
        <p:nvPicPr>
          <p:cNvPr id="4" name="Picture 3"/>
          <p:cNvPicPr>
            <a:picLocks noChangeAspect="1"/>
          </p:cNvPicPr>
          <p:nvPr/>
        </p:nvPicPr>
        <p:blipFill>
          <a:blip r:embed="rId2"/>
          <a:stretch>
            <a:fillRect/>
          </a:stretch>
        </p:blipFill>
        <p:spPr>
          <a:xfrm>
            <a:off x="457200" y="2348880"/>
            <a:ext cx="7859216" cy="3888432"/>
          </a:xfrm>
          <a:prstGeom prst="rect">
            <a:avLst/>
          </a:prstGeom>
        </p:spPr>
      </p:pic>
    </p:spTree>
    <p:extLst>
      <p:ext uri="{BB962C8B-B14F-4D97-AF65-F5344CB8AC3E}">
        <p14:creationId xmlns:p14="http://schemas.microsoft.com/office/powerpoint/2010/main" val="3009498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38336"/>
          </a:xfrm>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Method of Timbering of trenches CONT..</a:t>
            </a:r>
            <a:endParaRPr lang="en-US" sz="2800" dirty="0"/>
          </a:p>
        </p:txBody>
      </p:sp>
      <p:sp>
        <p:nvSpPr>
          <p:cNvPr id="3" name="Content Placeholder 2"/>
          <p:cNvSpPr>
            <a:spLocks noGrp="1"/>
          </p:cNvSpPr>
          <p:nvPr>
            <p:ph sz="quarter" idx="1"/>
          </p:nvPr>
        </p:nvSpPr>
        <p:spPr>
          <a:xfrm>
            <a:off x="251520" y="1417638"/>
            <a:ext cx="8424936" cy="5440362"/>
          </a:xfrm>
        </p:spPr>
        <p:txBody>
          <a:bodyPr/>
          <a:lstStyle/>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2. Box </a:t>
            </a:r>
            <a:r>
              <a:rPr lang="en-US" b="1" dirty="0">
                <a:solidFill>
                  <a:srgbClr val="FF0000"/>
                </a:solidFill>
                <a:latin typeface="Times New Roman" panose="02020603050405020304" pitchFamily="18" charset="0"/>
                <a:cs typeface="Times New Roman" panose="02020603050405020304" pitchFamily="18" charset="0"/>
              </a:rPr>
              <a:t>sheeting</a:t>
            </a:r>
            <a:r>
              <a:rPr lang="en-US" dirty="0">
                <a:solidFill>
                  <a:srgbClr val="FF0000"/>
                </a:solidFill>
                <a:latin typeface="Times New Roman" panose="02020603050405020304" pitchFamily="18" charset="0"/>
                <a:cs typeface="Times New Roman" panose="02020603050405020304" pitchFamily="18" charset="0"/>
              </a:rPr>
              <a:t>:</a:t>
            </a:r>
            <a:br>
              <a:rPr lang="en-US" dirty="0">
                <a:solidFill>
                  <a:srgbClr val="FF0000"/>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method is adopted in loose soils when the depth of excavation does not exceed 4m. </a:t>
            </a:r>
            <a:r>
              <a:rPr lang="en-US" dirty="0" smtClean="0">
                <a:latin typeface="Times New Roman" panose="02020603050405020304" pitchFamily="18" charset="0"/>
                <a:cs typeface="Times New Roman" panose="02020603050405020304" pitchFamily="18" charset="0"/>
              </a:rPr>
              <a:t>A box like </a:t>
            </a:r>
            <a:r>
              <a:rPr lang="en-US" dirty="0">
                <a:latin typeface="Times New Roman" panose="02020603050405020304" pitchFamily="18" charset="0"/>
                <a:cs typeface="Times New Roman" panose="02020603050405020304" pitchFamily="18" charset="0"/>
              </a:rPr>
              <a:t>structure is made using sheeting, Wales, struts, and bracings. The vertical sheets </a:t>
            </a:r>
            <a:r>
              <a:rPr lang="en-US" dirty="0" smtClean="0">
                <a:latin typeface="Times New Roman" panose="02020603050405020304" pitchFamily="18" charset="0"/>
                <a:cs typeface="Times New Roman" panose="02020603050405020304" pitchFamily="18" charset="0"/>
              </a:rPr>
              <a:t>placed near </a:t>
            </a:r>
            <a:r>
              <a:rPr lang="en-US" dirty="0">
                <a:latin typeface="Times New Roman" panose="02020603050405020304" pitchFamily="18" charset="0"/>
                <a:cs typeface="Times New Roman" panose="02020603050405020304" pitchFamily="18" charset="0"/>
              </a:rPr>
              <a:t>to each other and keeping them in position by longitudinal rows (usually two) of </a:t>
            </a:r>
            <a:r>
              <a:rPr lang="en-US" dirty="0" smtClean="0">
                <a:latin typeface="Times New Roman" panose="02020603050405020304" pitchFamily="18" charset="0"/>
                <a:cs typeface="Times New Roman" panose="02020603050405020304" pitchFamily="18" charset="0"/>
              </a:rPr>
              <a:t>Wales. Struts </a:t>
            </a:r>
            <a:r>
              <a:rPr lang="en-US" dirty="0">
                <a:latin typeface="Times New Roman" panose="02020603050405020304" pitchFamily="18" charset="0"/>
                <a:cs typeface="Times New Roman" panose="02020603050405020304" pitchFamily="18" charset="0"/>
              </a:rPr>
              <a:t>are then provided across the Wales.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43608" y="3933056"/>
            <a:ext cx="6912768" cy="2520280"/>
          </a:xfrm>
          <a:prstGeom prst="rect">
            <a:avLst/>
          </a:prstGeom>
        </p:spPr>
      </p:pic>
    </p:spTree>
    <p:extLst>
      <p:ext uri="{BB962C8B-B14F-4D97-AF65-F5344CB8AC3E}">
        <p14:creationId xmlns:p14="http://schemas.microsoft.com/office/powerpoint/2010/main" val="3979895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Method of Timbering of trenches CONT..</a:t>
            </a:r>
            <a:endParaRPr lang="en-US" sz="2800" dirty="0"/>
          </a:p>
        </p:txBody>
      </p:sp>
      <p:sp>
        <p:nvSpPr>
          <p:cNvPr id="3" name="Content Placeholder 2"/>
          <p:cNvSpPr>
            <a:spLocks noGrp="1"/>
          </p:cNvSpPr>
          <p:nvPr>
            <p:ph sz="quarter" idx="1"/>
          </p:nvPr>
        </p:nvSpPr>
        <p:spPr>
          <a:xfrm>
            <a:off x="457200" y="1340768"/>
            <a:ext cx="8147248" cy="5133184"/>
          </a:xfrm>
        </p:spPr>
        <p:txBody>
          <a:bodyPr>
            <a:normAutofit lnSpcReduction="10000"/>
          </a:bodyPr>
          <a:lstStyle/>
          <a:p>
            <a:pPr marL="0" indent="0">
              <a:buNone/>
            </a:pPr>
            <a:r>
              <a:rPr lang="en-US" sz="2800" dirty="0" smtClean="0">
                <a:solidFill>
                  <a:srgbClr val="FF0000"/>
                </a:solidFill>
                <a:latin typeface="Times New Roman" panose="02020603050405020304" pitchFamily="18" charset="0"/>
                <a:cs typeface="Times New Roman" panose="02020603050405020304" pitchFamily="18" charset="0"/>
              </a:rPr>
              <a:t>3.</a:t>
            </a:r>
            <a:r>
              <a:rPr lang="en-US" sz="2800" b="1" dirty="0">
                <a:solidFill>
                  <a:srgbClr val="FF0000"/>
                </a:solidFill>
                <a:latin typeface="Times New Roman" panose="02020603050405020304" pitchFamily="18" charset="0"/>
                <a:cs typeface="Times New Roman" panose="02020603050405020304" pitchFamily="18" charset="0"/>
              </a:rPr>
              <a:t> Vertical </a:t>
            </a:r>
            <a:r>
              <a:rPr lang="en-US" sz="2800" b="1" dirty="0" smtClean="0">
                <a:solidFill>
                  <a:srgbClr val="FF0000"/>
                </a:solidFill>
                <a:latin typeface="Times New Roman" panose="02020603050405020304" pitchFamily="18" charset="0"/>
                <a:cs typeface="Times New Roman" panose="02020603050405020304" pitchFamily="18" charset="0"/>
              </a:rPr>
              <a:t>Sheeting</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system is adopted for deep trenches (up to 10 m depth) in soft ground. The method is like the box sheeting except that the excavation is carried out in stages and at the end of each stage, an offset is provided, so that the width of the trench goes on decreasing as the depth increases. Each stage is limited to about 3 m in height and the offset may vary from 25 to 50 cm per stage. </a:t>
            </a:r>
            <a:r>
              <a:rPr lang="en-US" sz="2800" dirty="0"/>
              <a:t/>
            </a:r>
            <a:br>
              <a:rPr lang="en-US" sz="2800" dirty="0"/>
            </a:br>
            <a:endParaRPr lang="en-US" sz="2800" dirty="0"/>
          </a:p>
          <a:p>
            <a:pPr marL="0" indent="0">
              <a:buNone/>
            </a:pPr>
            <a:r>
              <a:rPr lang="en-US" sz="2800" b="1" dirty="0">
                <a:latin typeface="Times New Roman" panose="02020603050405020304" pitchFamily="18" charset="0"/>
                <a:cs typeface="Times New Roman" panose="02020603050405020304" pitchFamily="18" charset="0"/>
              </a:rPr>
              <a:t/>
            </a:r>
            <a:br>
              <a:rPr lang="en-US" sz="2800" b="1"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667285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59216" cy="706090"/>
          </a:xfrm>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Method of Timbering of trenches CONT..</a:t>
            </a:r>
            <a:endParaRPr lang="en-US" sz="2800" dirty="0"/>
          </a:p>
        </p:txBody>
      </p:sp>
      <p:sp>
        <p:nvSpPr>
          <p:cNvPr id="3" name="Content Placeholder 2"/>
          <p:cNvSpPr>
            <a:spLocks noGrp="1"/>
          </p:cNvSpPr>
          <p:nvPr>
            <p:ph sz="quarter" idx="1"/>
          </p:nvPr>
        </p:nvSpPr>
        <p:spPr/>
        <p:txBody>
          <a:bodyPr/>
          <a:lstStyle/>
          <a:p>
            <a:pPr marL="0" indent="0">
              <a:buNone/>
            </a:pPr>
            <a:r>
              <a:rPr lang="en-US" dirty="0" smtClean="0"/>
              <a:t> </a:t>
            </a:r>
            <a:r>
              <a:rPr lang="en-US" dirty="0" smtClean="0">
                <a:solidFill>
                  <a:srgbClr val="FF0000"/>
                </a:solidFill>
              </a:rPr>
              <a:t>Vertical Sheeting</a:t>
            </a:r>
          </a:p>
          <a:p>
            <a:pPr marL="0" indent="0">
              <a:buNone/>
            </a:pPr>
            <a:endParaRPr lang="en-US" dirty="0"/>
          </a:p>
        </p:txBody>
      </p:sp>
      <p:pic>
        <p:nvPicPr>
          <p:cNvPr id="5" name="Picture 4"/>
          <p:cNvPicPr>
            <a:picLocks noChangeAspect="1"/>
          </p:cNvPicPr>
          <p:nvPr/>
        </p:nvPicPr>
        <p:blipFill>
          <a:blip r:embed="rId2"/>
          <a:stretch>
            <a:fillRect/>
          </a:stretch>
        </p:blipFill>
        <p:spPr>
          <a:xfrm>
            <a:off x="1619672" y="2420888"/>
            <a:ext cx="5328592" cy="4053064"/>
          </a:xfrm>
          <a:prstGeom prst="rect">
            <a:avLst/>
          </a:prstGeom>
        </p:spPr>
      </p:pic>
    </p:spTree>
    <p:extLst>
      <p:ext uri="{BB962C8B-B14F-4D97-AF65-F5344CB8AC3E}">
        <p14:creationId xmlns:p14="http://schemas.microsoft.com/office/powerpoint/2010/main" val="149525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Method of Timbering of trenches CONT..</a:t>
            </a:r>
            <a:endParaRPr lang="en-US" sz="2800" dirty="0"/>
          </a:p>
        </p:txBody>
      </p:sp>
      <p:sp>
        <p:nvSpPr>
          <p:cNvPr id="3" name="Content Placeholder 2"/>
          <p:cNvSpPr>
            <a:spLocks noGrp="1"/>
          </p:cNvSpPr>
          <p:nvPr>
            <p:ph sz="quarter" idx="1"/>
          </p:nvPr>
        </p:nvSpPr>
        <p:spPr>
          <a:xfrm>
            <a:off x="251520" y="1340768"/>
            <a:ext cx="8352928" cy="5328592"/>
          </a:xfrm>
        </p:spPr>
        <p:txBody>
          <a:bodyPr>
            <a:noAutofit/>
          </a:bodyPr>
          <a:lstStyle/>
          <a:p>
            <a:pPr marL="0" indent="0">
              <a:buNone/>
            </a:pPr>
            <a:r>
              <a:rPr lang="en-US" sz="2800" dirty="0" smtClean="0">
                <a:solidFill>
                  <a:srgbClr val="FF0000"/>
                </a:solidFill>
              </a:rPr>
              <a:t>4.</a:t>
            </a:r>
            <a:r>
              <a:rPr lang="en-US" sz="2800" b="1" dirty="0">
                <a:solidFill>
                  <a:srgbClr val="FF0000"/>
                </a:solidFill>
              </a:rPr>
              <a:t> Runner </a:t>
            </a:r>
            <a:r>
              <a:rPr lang="en-US" sz="2800" b="1" dirty="0" smtClean="0">
                <a:solidFill>
                  <a:srgbClr val="FF0000"/>
                </a:solidFill>
              </a:rPr>
              <a:t>System</a:t>
            </a:r>
          </a:p>
          <a:p>
            <a:pPr>
              <a:buFont typeface="Wingdings" panose="05000000000000000000" pitchFamily="2" charset="2"/>
              <a:buChar char="Ø"/>
            </a:pPr>
            <a:r>
              <a:rPr lang="en-US" sz="2800" dirty="0"/>
              <a:t>This system is used in extremely loose and soft ground, which needs immediate support as</a:t>
            </a:r>
            <a:br>
              <a:rPr lang="en-US" sz="2800" dirty="0"/>
            </a:br>
            <a:r>
              <a:rPr lang="en-US" sz="2800" dirty="0"/>
              <a:t>excavation progresses.</a:t>
            </a:r>
            <a:r>
              <a:rPr lang="en-US" sz="2800" b="1" dirty="0"/>
              <a:t/>
            </a:r>
            <a:br>
              <a:rPr lang="en-US" sz="2800" b="1" dirty="0"/>
            </a:br>
            <a:endParaRPr lang="en-US" sz="2800" dirty="0" smtClean="0"/>
          </a:p>
          <a:p>
            <a:pPr>
              <a:buFont typeface="Wingdings" panose="05000000000000000000" pitchFamily="2" charset="2"/>
              <a:buChar char="Ø"/>
            </a:pPr>
            <a:r>
              <a:rPr lang="en-US" dirty="0" smtClean="0"/>
              <a:t>The </a:t>
            </a:r>
            <a:r>
              <a:rPr lang="en-US" dirty="0"/>
              <a:t>system is like vertical sheeting of box system, except that in </a:t>
            </a:r>
            <a:r>
              <a:rPr lang="en-US" dirty="0" smtClean="0"/>
              <a:t>the place </a:t>
            </a:r>
            <a:r>
              <a:rPr lang="en-US" dirty="0"/>
              <a:t>of vertical sheeting, runners made of long thick wooden sheets or planks with iron shoe </a:t>
            </a:r>
            <a:r>
              <a:rPr lang="en-US" dirty="0" smtClean="0"/>
              <a:t>at the </a:t>
            </a:r>
            <a:r>
              <a:rPr lang="en-US" dirty="0"/>
              <a:t>ends, are provided. Wales and struts are provided as usual. These runners are driven </a:t>
            </a:r>
            <a:r>
              <a:rPr lang="en-US" dirty="0" smtClean="0"/>
              <a:t>about 30 </a:t>
            </a:r>
            <a:r>
              <a:rPr lang="en-US" dirty="0"/>
              <a:t>cm in advance of the progress of the work by </a:t>
            </a:r>
            <a:r>
              <a:rPr lang="en-US" dirty="0" smtClean="0"/>
              <a:t>hammering. </a:t>
            </a:r>
            <a:r>
              <a:rPr lang="en-US" dirty="0"/>
              <a:t/>
            </a:r>
            <a:br>
              <a:rPr lang="en-US" dirty="0"/>
            </a:br>
            <a:endParaRPr lang="en-US" dirty="0"/>
          </a:p>
        </p:txBody>
      </p:sp>
    </p:spTree>
    <p:extLst>
      <p:ext uri="{BB962C8B-B14F-4D97-AF65-F5344CB8AC3E}">
        <p14:creationId xmlns:p14="http://schemas.microsoft.com/office/powerpoint/2010/main" val="2926377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Method of Timbering of trenches CONT..</a:t>
            </a:r>
            <a:endParaRPr lang="en-US" sz="2800" dirty="0"/>
          </a:p>
        </p:txBody>
      </p:sp>
      <p:sp>
        <p:nvSpPr>
          <p:cNvPr id="3" name="Content Placeholder 2"/>
          <p:cNvSpPr>
            <a:spLocks noGrp="1"/>
          </p:cNvSpPr>
          <p:nvPr>
            <p:ph sz="quarter" idx="1"/>
          </p:nvPr>
        </p:nvSpPr>
        <p:spPr/>
        <p:txBody>
          <a:bodyPr/>
          <a:lstStyle/>
          <a:p>
            <a:pPr marL="0" indent="0">
              <a:buNone/>
            </a:pPr>
            <a:r>
              <a:rPr lang="en-US" dirty="0" smtClean="0">
                <a:solidFill>
                  <a:srgbClr val="FF0000"/>
                </a:solidFill>
              </a:rPr>
              <a:t>Runner system</a:t>
            </a:r>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1403647" y="2273240"/>
            <a:ext cx="6405329" cy="4584760"/>
          </a:xfrm>
          <a:prstGeom prst="rect">
            <a:avLst/>
          </a:prstGeom>
        </p:spPr>
      </p:pic>
    </p:spTree>
    <p:extLst>
      <p:ext uri="{BB962C8B-B14F-4D97-AF65-F5344CB8AC3E}">
        <p14:creationId xmlns:p14="http://schemas.microsoft.com/office/powerpoint/2010/main" val="373156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0"/>
            <a:ext cx="8507288" cy="6957392"/>
          </a:xfrm>
        </p:spPr>
        <p:txBody>
          <a:bodyPr/>
          <a:lstStyle/>
          <a:p>
            <a:pPr marL="460375" indent="-342900" algn="just">
              <a:lnSpc>
                <a:spcPct val="150000"/>
              </a:lnSpc>
              <a:buFont typeface="Wingdings" panose="05000000000000000000" pitchFamily="2" charset="2"/>
              <a:buChar char="Ø"/>
            </a:pPr>
            <a:r>
              <a:rPr lang="en-US" dirty="0" smtClean="0"/>
              <a:t>  </a:t>
            </a:r>
            <a:r>
              <a:rPr lang="en-US" altLang="en-US" b="1" dirty="0" smtClean="0">
                <a:solidFill>
                  <a:srgbClr val="000000"/>
                </a:solidFill>
                <a:latin typeface="Times New Roman" panose="02020603050405020304" pitchFamily="18" charset="0"/>
                <a:cs typeface="Times New Roman" panose="02020603050405020304" pitchFamily="18" charset="0"/>
              </a:rPr>
              <a:t>Foundations function</a:t>
            </a:r>
            <a:r>
              <a:rPr lang="en-US" altLang="en-US" dirty="0" smtClean="0">
                <a:solidFill>
                  <a:srgbClr val="000000"/>
                </a:solidFill>
                <a:latin typeface="Times New Roman" panose="02020603050405020304" pitchFamily="18" charset="0"/>
                <a:cs typeface="Times New Roman" panose="02020603050405020304" pitchFamily="18" charset="0"/>
              </a:rPr>
              <a:t> </a:t>
            </a:r>
            <a:r>
              <a:rPr lang="en-US" altLang="en-US" dirty="0">
                <a:solidFill>
                  <a:srgbClr val="000000"/>
                </a:solidFill>
                <a:latin typeface="Times New Roman" panose="02020603050405020304" pitchFamily="18" charset="0"/>
                <a:cs typeface="Times New Roman" panose="02020603050405020304" pitchFamily="18" charset="0"/>
              </a:rPr>
              <a:t>~ the function of any foundation is to safely sustain and transmit to the ground on which it rests the combined dead, imposed and wind loads in such a manner as not to cause any </a:t>
            </a:r>
            <a:r>
              <a:rPr lang="en-US" altLang="en-US" b="1" dirty="0">
                <a:solidFill>
                  <a:srgbClr val="000000"/>
                </a:solidFill>
                <a:latin typeface="Times New Roman" panose="02020603050405020304" pitchFamily="18" charset="0"/>
                <a:cs typeface="Times New Roman" panose="02020603050405020304" pitchFamily="18" charset="0"/>
              </a:rPr>
              <a:t>settlement</a:t>
            </a:r>
            <a:r>
              <a:rPr lang="en-US" altLang="en-US" dirty="0">
                <a:solidFill>
                  <a:srgbClr val="000000"/>
                </a:solidFill>
                <a:latin typeface="Times New Roman" panose="02020603050405020304" pitchFamily="18" charset="0"/>
                <a:cs typeface="Times New Roman" panose="02020603050405020304" pitchFamily="18" charset="0"/>
              </a:rPr>
              <a:t> or other </a:t>
            </a:r>
            <a:r>
              <a:rPr lang="en-US" altLang="en-US" b="1" dirty="0">
                <a:solidFill>
                  <a:srgbClr val="000000"/>
                </a:solidFill>
                <a:latin typeface="Times New Roman" panose="02020603050405020304" pitchFamily="18" charset="0"/>
                <a:cs typeface="Times New Roman" panose="02020603050405020304" pitchFamily="18" charset="0"/>
              </a:rPr>
              <a:t>movement</a:t>
            </a:r>
            <a:r>
              <a:rPr lang="en-US" altLang="en-US" dirty="0">
                <a:solidFill>
                  <a:srgbClr val="000000"/>
                </a:solidFill>
                <a:latin typeface="Times New Roman" panose="02020603050405020304" pitchFamily="18" charset="0"/>
                <a:cs typeface="Times New Roman" panose="02020603050405020304" pitchFamily="18" charset="0"/>
              </a:rPr>
              <a:t> which would impair the stability or cause damage to any part of the building</a:t>
            </a:r>
            <a:r>
              <a:rPr lang="en-US" altLang="en-US" dirty="0" smtClean="0">
                <a:solidFill>
                  <a:srgbClr val="000000"/>
                </a:solidFill>
                <a:latin typeface="Times New Roman" panose="02020603050405020304" pitchFamily="18" charset="0"/>
                <a:cs typeface="Times New Roman" panose="02020603050405020304" pitchFamily="18" charset="0"/>
              </a:rPr>
              <a:t>.</a:t>
            </a:r>
          </a:p>
          <a:p>
            <a:pPr marL="117475" indent="0" algn="just">
              <a:lnSpc>
                <a:spcPct val="150000"/>
              </a:lnSpc>
              <a:buNone/>
            </a:pPr>
            <a:endParaRPr lang="en-US" altLang="en-US" dirty="0" smtClean="0">
              <a:solidFill>
                <a:srgbClr val="000000"/>
              </a:solidFill>
              <a:latin typeface="Times New Roman" panose="02020603050405020304" pitchFamily="18" charset="0"/>
              <a:cs typeface="Times New Roman" panose="02020603050405020304" pitchFamily="18" charset="0"/>
            </a:endParaRPr>
          </a:p>
          <a:p>
            <a:pPr marL="460375" indent="-342900" algn="just">
              <a:lnSpc>
                <a:spcPct val="150000"/>
              </a:lnSpc>
              <a:buFont typeface="Wingdings" panose="05000000000000000000" pitchFamily="2" charset="2"/>
              <a:buChar char="Ø"/>
            </a:pPr>
            <a:r>
              <a:rPr lang="en-US" altLang="en-US" b="1" dirty="0">
                <a:latin typeface="Times New Roman" panose="02020603050405020304" pitchFamily="18" charset="0"/>
                <a:cs typeface="Times New Roman" panose="02020603050405020304" pitchFamily="18" charset="0"/>
              </a:rPr>
              <a:t>Foundation Materials </a:t>
            </a:r>
            <a:r>
              <a:rPr lang="en-US" altLang="en-US" dirty="0">
                <a:latin typeface="Times New Roman" panose="02020603050405020304" pitchFamily="18" charset="0"/>
                <a:cs typeface="Times New Roman" panose="02020603050405020304" pitchFamily="18" charset="0"/>
              </a:rPr>
              <a:t>~ one of the functions of a foundation can be seen to be the ability to spread its load evenly over the ground on which it rests. It must of course be constructed of a </a:t>
            </a:r>
            <a:r>
              <a:rPr lang="en-US" altLang="en-US" dirty="0">
                <a:solidFill>
                  <a:schemeClr val="accent2"/>
                </a:solidFill>
                <a:latin typeface="Times New Roman" panose="02020603050405020304" pitchFamily="18" charset="0"/>
                <a:cs typeface="Times New Roman" panose="02020603050405020304" pitchFamily="18" charset="0"/>
              </a:rPr>
              <a:t>durable material of adequate strength</a:t>
            </a:r>
            <a:r>
              <a:rPr lang="en-US" altLang="en-US" dirty="0">
                <a:latin typeface="Times New Roman" panose="02020603050405020304" pitchFamily="18" charset="0"/>
                <a:cs typeface="Times New Roman" panose="02020603050405020304" pitchFamily="18" charset="0"/>
              </a:rPr>
              <a:t>. The most suitable </a:t>
            </a:r>
            <a:r>
              <a:rPr lang="en-US" altLang="en-US" dirty="0">
                <a:solidFill>
                  <a:schemeClr val="accent2"/>
                </a:solidFill>
                <a:latin typeface="Times New Roman" panose="02020603050405020304" pitchFamily="18" charset="0"/>
                <a:cs typeface="Times New Roman" panose="02020603050405020304" pitchFamily="18" charset="0"/>
              </a:rPr>
              <a:t>material is concrete</a:t>
            </a:r>
            <a:r>
              <a:rPr lang="en-US" altLang="en-US"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a:t>
            </a:r>
          </a:p>
          <a:p>
            <a:pPr marL="0" indent="0" algn="just">
              <a:buNone/>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496944" cy="850106"/>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Method of Timbering of trenches CONT..</a:t>
            </a:r>
            <a:endParaRPr lang="en-US" dirty="0"/>
          </a:p>
        </p:txBody>
      </p:sp>
      <p:sp>
        <p:nvSpPr>
          <p:cNvPr id="3" name="Content Placeholder 2"/>
          <p:cNvSpPr>
            <a:spLocks noGrp="1"/>
          </p:cNvSpPr>
          <p:nvPr>
            <p:ph sz="quarter" idx="1"/>
          </p:nvPr>
        </p:nvSpPr>
        <p:spPr>
          <a:xfrm>
            <a:off x="457200" y="1600200"/>
            <a:ext cx="8075240" cy="4873752"/>
          </a:xfrm>
        </p:spPr>
        <p:txBody>
          <a:bodyPr/>
          <a:lstStyle/>
          <a:p>
            <a:pPr marL="0" indent="0">
              <a:buNone/>
            </a:pPr>
            <a:r>
              <a:rPr lang="en-US" dirty="0" smtClean="0">
                <a:solidFill>
                  <a:srgbClr val="FF0000"/>
                </a:solidFill>
              </a:rPr>
              <a:t>5.</a:t>
            </a:r>
            <a:r>
              <a:rPr lang="en-US" b="1" dirty="0">
                <a:solidFill>
                  <a:srgbClr val="FF0000"/>
                </a:solidFill>
              </a:rPr>
              <a:t> Sheet Pile</a:t>
            </a:r>
            <a:r>
              <a:rPr lang="en-US" b="1" dirty="0"/>
              <a:t/>
            </a:r>
            <a:br>
              <a:rPr lang="en-US" b="1" dirty="0"/>
            </a:br>
            <a:r>
              <a:rPr lang="en-US" dirty="0"/>
              <a:t>This method is adopted when soil to be excavated is soft or loose, depth of excavation is </a:t>
            </a:r>
            <a:r>
              <a:rPr lang="en-US" dirty="0" smtClean="0"/>
              <a:t>large, width </a:t>
            </a:r>
            <a:r>
              <a:rPr lang="en-US" dirty="0"/>
              <a:t>of trench is also large and Sub soil water is </a:t>
            </a:r>
            <a:r>
              <a:rPr lang="en-US" dirty="0" smtClean="0"/>
              <a:t>present. </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57200" y="3284984"/>
            <a:ext cx="7632881" cy="3188968"/>
          </a:xfrm>
          <a:prstGeom prst="rect">
            <a:avLst/>
          </a:prstGeom>
        </p:spPr>
      </p:pic>
    </p:spTree>
    <p:extLst>
      <p:ext uri="{BB962C8B-B14F-4D97-AF65-F5344CB8AC3E}">
        <p14:creationId xmlns:p14="http://schemas.microsoft.com/office/powerpoint/2010/main" val="3587058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332656"/>
            <a:ext cx="8568952" cy="6408712"/>
          </a:xfrm>
        </p:spPr>
        <p:txBody>
          <a:bodyPr>
            <a:normAutofit/>
          </a:bodyPr>
          <a:lstStyle/>
          <a:p>
            <a:pPr algn="just">
              <a:buFont typeface="Wingdings" panose="05000000000000000000" pitchFamily="2" charset="2"/>
              <a:buChar char="Ø"/>
            </a:pPr>
            <a:r>
              <a:rPr lang="en-US" dirty="0" smtClean="0"/>
              <a:t> </a:t>
            </a:r>
            <a:r>
              <a:rPr lang="en-US" altLang="en-US" b="1" dirty="0">
                <a:latin typeface="Times New Roman" panose="02020603050405020304" pitchFamily="18" charset="0"/>
                <a:cs typeface="Times New Roman" panose="02020603050405020304" pitchFamily="18" charset="0"/>
              </a:rPr>
              <a:t>Settlement: </a:t>
            </a:r>
            <a:r>
              <a:rPr lang="en-US" altLang="en-US" dirty="0">
                <a:latin typeface="Times New Roman" panose="02020603050405020304" pitchFamily="18" charset="0"/>
                <a:cs typeface="Times New Roman" panose="02020603050405020304" pitchFamily="18" charset="0"/>
              </a:rPr>
              <a:t>the load carried by foundations naturally cause settlement. If settlement is light and evenly distributed, no damage is done to the building. but if it is extensive and unequally distributed, it may result in failure of the foundation, cracked walls, distorted doors and window </a:t>
            </a:r>
            <a:r>
              <a:rPr lang="en-US" altLang="en-US" dirty="0" smtClean="0">
                <a:latin typeface="Times New Roman" panose="02020603050405020304" pitchFamily="18" charset="0"/>
                <a:cs typeface="Times New Roman" panose="02020603050405020304" pitchFamily="18" charset="0"/>
              </a:rPr>
              <a:t>openings</a:t>
            </a:r>
            <a:r>
              <a:rPr lang="en-US" altLang="en-US" dirty="0">
                <a:latin typeface="Times New Roman" panose="02020603050405020304" pitchFamily="18" charset="0"/>
                <a:cs typeface="Times New Roman" panose="02020603050405020304" pitchFamily="18" charset="0"/>
              </a:rPr>
              <a:t>, as the result the building may collapse</a:t>
            </a:r>
            <a:r>
              <a:rPr lang="en-US" altLang="en-US" dirty="0" smtClean="0">
                <a:latin typeface="Times New Roman" panose="02020603050405020304" pitchFamily="18" charset="0"/>
                <a:cs typeface="Times New Roman" panose="02020603050405020304" pitchFamily="18" charset="0"/>
              </a:rPr>
              <a:t>.</a:t>
            </a:r>
          </a:p>
          <a:p>
            <a:pPr marL="461772" indent="-342900">
              <a:buFont typeface="Wingdings" panose="05000000000000000000" pitchFamily="2" charset="2"/>
              <a:buChar char="Ø"/>
              <a:defRPr/>
            </a:pPr>
            <a:r>
              <a:rPr lang="sw-KE" b="1" dirty="0" smtClean="0">
                <a:latin typeface="Times New Roman" pitchFamily="18" charset="0"/>
                <a:cs typeface="Times New Roman" pitchFamily="18" charset="0"/>
              </a:rPr>
              <a:t> Requirement </a:t>
            </a:r>
            <a:r>
              <a:rPr lang="sw-KE" b="1" dirty="0">
                <a:latin typeface="Times New Roman" pitchFamily="18" charset="0"/>
                <a:cs typeface="Times New Roman" pitchFamily="18" charset="0"/>
              </a:rPr>
              <a:t>of Good Foundation</a:t>
            </a:r>
          </a:p>
          <a:p>
            <a:pPr algn="just">
              <a:buFont typeface="Wingdings" panose="05000000000000000000" pitchFamily="2" charset="2"/>
              <a:buChar char="q"/>
              <a:defRPr/>
            </a:pPr>
            <a:r>
              <a:rPr lang="en-US" b="1" dirty="0" smtClean="0">
                <a:latin typeface="Times New Roman" pitchFamily="18" charset="0"/>
                <a:cs typeface="Times New Roman" pitchFamily="18" charset="0"/>
              </a:rPr>
              <a:t>  Location</a:t>
            </a:r>
            <a:r>
              <a:rPr lang="en-US" b="1" dirty="0">
                <a:latin typeface="Times New Roman" pitchFamily="18" charset="0"/>
                <a:cs typeface="Times New Roman" pitchFamily="18" charset="0"/>
              </a:rPr>
              <a:t>: </a:t>
            </a:r>
          </a:p>
          <a:p>
            <a:pPr marL="1109662" lvl="2" indent="-514350" algn="just">
              <a:buNone/>
              <a:defRPr/>
            </a:pPr>
            <a:r>
              <a:rPr lang="en-US" sz="2400" dirty="0">
                <a:latin typeface="Times New Roman" pitchFamily="18" charset="0"/>
                <a:cs typeface="Times New Roman" pitchFamily="18" charset="0"/>
              </a:rPr>
              <a:t>       The foundation should be located in such a way that it is capable to resist any unexpected effect which may adversely affect performance of the structure.</a:t>
            </a:r>
          </a:p>
          <a:p>
            <a:pPr marL="1109662" lvl="2" indent="-514350">
              <a:buNone/>
              <a:defRPr/>
            </a:pPr>
            <a:r>
              <a:rPr lang="en-US" sz="2400" dirty="0" err="1">
                <a:latin typeface="Times New Roman" pitchFamily="18" charset="0"/>
                <a:cs typeface="Times New Roman" pitchFamily="18" charset="0"/>
              </a:rPr>
              <a:t>Eg</a:t>
            </a:r>
            <a:r>
              <a:rPr lang="en-US" sz="2400" dirty="0">
                <a:latin typeface="Times New Roman" pitchFamily="18" charset="0"/>
                <a:cs typeface="Times New Roman" pitchFamily="18" charset="0"/>
              </a:rPr>
              <a:t>. Trees ~ damage to foundations. Sub-structural damage to buildings can occur with direct physical contact by </a:t>
            </a:r>
            <a:r>
              <a:rPr lang="en-US" sz="2400" dirty="0" smtClean="0">
                <a:latin typeface="Times New Roman" pitchFamily="18" charset="0"/>
                <a:cs typeface="Times New Roman" pitchFamily="18" charset="0"/>
              </a:rPr>
              <a:t>tree roots</a:t>
            </a:r>
            <a:r>
              <a:rPr lang="en-US" dirty="0">
                <a:latin typeface="Times New Roman" pitchFamily="18" charset="0"/>
                <a:cs typeface="Times New Roman" pitchFamily="18" charset="0"/>
              </a:rPr>
              <a:t>.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pPr algn="just">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a:buNone/>
            </a:pPr>
            <a:endParaRPr lang="en-US" dirty="0" smtClean="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88640"/>
            <a:ext cx="8507288" cy="6552728"/>
          </a:xfrm>
        </p:spPr>
        <p:txBody>
          <a:bodyPr>
            <a:normAutofit/>
          </a:bodyPr>
          <a:lstStyle/>
          <a:p>
            <a:pPr algn="just">
              <a:buFont typeface="Wingdings" panose="05000000000000000000" pitchFamily="2" charset="2"/>
              <a:buChar char="q"/>
              <a:defRPr/>
            </a:pPr>
            <a:r>
              <a:rPr lang="en-US" b="1" dirty="0" smtClean="0">
                <a:latin typeface="Times New Roman" pitchFamily="18" charset="0"/>
                <a:cs typeface="Times New Roman" pitchFamily="18" charset="0"/>
              </a:rPr>
              <a:t>Stability</a:t>
            </a:r>
            <a:r>
              <a:rPr lang="en-US" b="1" dirty="0">
                <a:latin typeface="Times New Roman" pitchFamily="18" charset="0"/>
                <a:cs typeface="Times New Roman" pitchFamily="18" charset="0"/>
              </a:rPr>
              <a:t>: </a:t>
            </a:r>
          </a:p>
          <a:p>
            <a:pPr marL="1109662" lvl="2" indent="-514350" algn="just">
              <a:buNone/>
              <a:defRPr/>
            </a:pPr>
            <a:r>
              <a:rPr lang="en-US" dirty="0">
                <a:latin typeface="Times New Roman" pitchFamily="18" charset="0"/>
                <a:cs typeface="Times New Roman" pitchFamily="18" charset="0"/>
              </a:rPr>
              <a:t>      </a:t>
            </a:r>
            <a:r>
              <a:rPr lang="en-US" sz="2400" dirty="0">
                <a:latin typeface="Times New Roman" pitchFamily="18" charset="0"/>
                <a:cs typeface="Times New Roman" pitchFamily="18" charset="0"/>
              </a:rPr>
              <a:t>Foundation should be safe and stable against all possible forces to which the structure likely to be subjected Underground defects</a:t>
            </a:r>
            <a:endParaRPr lang="da-DK" sz="2400" dirty="0">
              <a:latin typeface="Times New Roman" pitchFamily="18" charset="0"/>
              <a:cs typeface="Times New Roman" pitchFamily="18" charset="0"/>
            </a:endParaRPr>
          </a:p>
          <a:p>
            <a:pPr algn="just">
              <a:buFont typeface="Wingdings" panose="05000000000000000000" pitchFamily="2" charset="2"/>
              <a:buChar char="q"/>
              <a:defRPr/>
            </a:pPr>
            <a:r>
              <a:rPr lang="da-DK" b="1" dirty="0">
                <a:latin typeface="Times New Roman" pitchFamily="18" charset="0"/>
                <a:cs typeface="Times New Roman" pitchFamily="18" charset="0"/>
              </a:rPr>
              <a:t>Settlement:</a:t>
            </a:r>
          </a:p>
          <a:p>
            <a:pPr marL="1566862" lvl="3" indent="-514350" algn="just">
              <a:buNone/>
              <a:defRPr/>
            </a:pPr>
            <a:r>
              <a:rPr lang="da-DK" sz="2400" dirty="0">
                <a:latin typeface="Times New Roman" pitchFamily="18" charset="0"/>
                <a:cs typeface="Times New Roman" pitchFamily="18" charset="0"/>
              </a:rPr>
              <a:t>Settlement of the structure should be within </a:t>
            </a:r>
            <a:r>
              <a:rPr lang="da-DK" sz="2400" dirty="0" smtClean="0">
                <a:latin typeface="Times New Roman" pitchFamily="18" charset="0"/>
                <a:cs typeface="Times New Roman" pitchFamily="18" charset="0"/>
              </a:rPr>
              <a:t>permisible limit</a:t>
            </a:r>
            <a:endParaRPr lang="en-US" sz="2400" dirty="0">
              <a:latin typeface="Times New Roman" pitchFamily="18" charset="0"/>
              <a:cs typeface="Times New Roman" pitchFamily="18" charset="0"/>
            </a:endParaRPr>
          </a:p>
          <a:p>
            <a:pPr>
              <a:buFont typeface="Wingdings" panose="05000000000000000000" pitchFamily="2" charset="2"/>
              <a:buChar char="Ø"/>
            </a:pPr>
            <a:r>
              <a:rPr lang="en-US" sz="2400" b="1" dirty="0" smtClean="0"/>
              <a:t>Factors affecting the selection of foundations</a:t>
            </a:r>
            <a:endParaRPr lang="en-US" sz="2400" b="1" dirty="0"/>
          </a:p>
          <a:p>
            <a:pPr marL="631825" indent="-514350">
              <a:lnSpc>
                <a:spcPct val="150000"/>
              </a:lnSpc>
              <a:buFont typeface="Tw Cen MT" panose="020B0602020104020603" pitchFamily="34" charset="0"/>
              <a:buAutoNum type="arabicPeriod"/>
            </a:pPr>
            <a:r>
              <a:rPr lang="en-US" altLang="en-US" dirty="0">
                <a:latin typeface="Times New Roman" panose="02020603050405020304" pitchFamily="18" charset="0"/>
                <a:cs typeface="Times New Roman" panose="02020603050405020304" pitchFamily="18" charset="0"/>
              </a:rPr>
              <a:t>Types and intensity of loads acting on various parts of the structure which may be dead load, live load, wind load, snow load, etc. </a:t>
            </a:r>
          </a:p>
          <a:p>
            <a:pPr marL="631825" indent="-514350">
              <a:lnSpc>
                <a:spcPct val="150000"/>
              </a:lnSpc>
              <a:buFont typeface="Tw Cen MT" panose="020B0602020104020603" pitchFamily="34" charset="0"/>
              <a:buAutoNum type="arabicPeriod"/>
            </a:pPr>
            <a:r>
              <a:rPr lang="en-US" altLang="en-US" dirty="0">
                <a:latin typeface="Times New Roman" panose="02020603050405020304" pitchFamily="18" charset="0"/>
                <a:cs typeface="Times New Roman" panose="02020603050405020304" pitchFamily="18" charset="0"/>
              </a:rPr>
              <a:t> Nature and bearing capacity of the soil on which the structure directly rests.</a:t>
            </a:r>
          </a:p>
          <a:p>
            <a:pPr marL="457200" indent="-457200">
              <a:buFont typeface="+mj-lt"/>
              <a:buAutoNum type="arabicPeriod"/>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r>
              <a:rPr lang="en-US" b="1" dirty="0" smtClean="0"/>
              <a:t> </a:t>
            </a:r>
            <a:endParaRPr lang="en-US" dirty="0"/>
          </a:p>
        </p:txBody>
      </p:sp>
      <p:sp>
        <p:nvSpPr>
          <p:cNvPr id="3" name="Content Placeholder 2"/>
          <p:cNvSpPr>
            <a:spLocks noGrp="1"/>
          </p:cNvSpPr>
          <p:nvPr>
            <p:ph sz="quarter" idx="1"/>
          </p:nvPr>
        </p:nvSpPr>
        <p:spPr>
          <a:xfrm>
            <a:off x="323528" y="188640"/>
            <a:ext cx="8424936" cy="6552728"/>
          </a:xfrm>
        </p:spPr>
        <p:txBody>
          <a:bodyPr>
            <a:normAutofit/>
          </a:bodyPr>
          <a:lstStyle/>
          <a:p>
            <a:pPr marL="0" indent="0">
              <a:buNone/>
            </a:pPr>
            <a:endParaRPr lang="en-US" dirty="0" smtClean="0"/>
          </a:p>
          <a:p>
            <a:pPr marL="0" indent="0">
              <a:buNone/>
            </a:pPr>
            <a:r>
              <a:rPr lang="en-US" dirty="0" smtClean="0">
                <a:solidFill>
                  <a:schemeClr val="accent1"/>
                </a:solidFill>
              </a:rPr>
              <a:t>3.  </a:t>
            </a:r>
            <a:r>
              <a:rPr lang="en-US" dirty="0" smtClean="0"/>
              <a:t>The position (depth wise) of the suitable load bearing  	soil.</a:t>
            </a:r>
          </a:p>
          <a:p>
            <a:pPr marL="0" indent="0">
              <a:buNone/>
            </a:pPr>
            <a:r>
              <a:rPr lang="en-US" dirty="0" smtClean="0">
                <a:solidFill>
                  <a:schemeClr val="accent1"/>
                </a:solidFill>
              </a:rPr>
              <a:t>4.   </a:t>
            </a:r>
            <a:r>
              <a:rPr lang="en-US" dirty="0" smtClean="0"/>
              <a:t>The level of water table</a:t>
            </a:r>
          </a:p>
          <a:p>
            <a:pPr marL="0" indent="0">
              <a:buNone/>
            </a:pPr>
            <a:r>
              <a:rPr lang="en-US" dirty="0" smtClean="0">
                <a:solidFill>
                  <a:schemeClr val="accent1"/>
                </a:solidFill>
              </a:rPr>
              <a:t>5.   </a:t>
            </a:r>
            <a:r>
              <a:rPr lang="en-US" dirty="0" smtClean="0"/>
              <a:t>The total weight of the building.         </a:t>
            </a:r>
          </a:p>
          <a:p>
            <a:pPr>
              <a:buFont typeface="Wingdings" panose="05000000000000000000" pitchFamily="2" charset="2"/>
              <a:buChar char="Ø"/>
            </a:pPr>
            <a:endParaRPr lang="en-US" dirty="0"/>
          </a:p>
          <a:p>
            <a:pPr>
              <a:buFont typeface="Wingdings" panose="05000000000000000000" pitchFamily="2" charset="2"/>
              <a:buChar char="Ø"/>
            </a:pPr>
            <a:r>
              <a:rPr lang="en-US" altLang="en-US" b="1" dirty="0">
                <a:latin typeface="Times New Roman" panose="02020603050405020304" pitchFamily="18" charset="0"/>
                <a:cs typeface="Times New Roman" panose="02020603050405020304" pitchFamily="18" charset="0"/>
              </a:rPr>
              <a:t> </a:t>
            </a:r>
            <a:r>
              <a:rPr lang="sw-KE" altLang="en-US" b="1" dirty="0">
                <a:latin typeface="Times New Roman" panose="02020603050405020304" pitchFamily="18" charset="0"/>
                <a:cs typeface="Times New Roman" panose="02020603050405020304" pitchFamily="18" charset="0"/>
              </a:rPr>
              <a:t>Depth and location of foundation depends on the </a:t>
            </a:r>
            <a:r>
              <a:rPr lang="sw-KE" altLang="en-US" b="1" dirty="0" smtClean="0">
                <a:latin typeface="Times New Roman" panose="02020603050405020304" pitchFamily="18" charset="0"/>
                <a:cs typeface="Times New Roman" panose="02020603050405020304" pitchFamily="18" charset="0"/>
              </a:rPr>
              <a:t>following</a:t>
            </a:r>
          </a:p>
          <a:p>
            <a:pPr marL="457200" indent="-457200" algn="just">
              <a:lnSpc>
                <a:spcPct val="150000"/>
              </a:lnSpc>
            </a:pPr>
            <a:r>
              <a:rPr lang="en-US" altLang="en-US" dirty="0">
                <a:latin typeface="Times New Roman" panose="02020603050405020304" pitchFamily="18" charset="0"/>
                <a:cs typeface="Times New Roman" panose="02020603050405020304" pitchFamily="18" charset="0"/>
              </a:rPr>
              <a:t>Zone of significant volume changes in soil.</a:t>
            </a:r>
          </a:p>
          <a:p>
            <a:pPr marL="457200" indent="-457200" algn="just">
              <a:lnSpc>
                <a:spcPct val="150000"/>
              </a:lnSpc>
            </a:pPr>
            <a:r>
              <a:rPr lang="en-US" altLang="en-US" dirty="0">
                <a:latin typeface="Times New Roman" panose="02020603050405020304" pitchFamily="18" charset="0"/>
                <a:cs typeface="Times New Roman" panose="02020603050405020304" pitchFamily="18" charset="0"/>
              </a:rPr>
              <a:t>Adjacent structures and property lines.</a:t>
            </a:r>
          </a:p>
          <a:p>
            <a:pPr marL="457200" indent="-457200" algn="just">
              <a:lnSpc>
                <a:spcPct val="150000"/>
              </a:lnSpc>
            </a:pPr>
            <a:r>
              <a:rPr lang="en-US" altLang="en-US" dirty="0">
                <a:latin typeface="Times New Roman" panose="02020603050405020304" pitchFamily="18" charset="0"/>
                <a:cs typeface="Times New Roman" panose="02020603050405020304" pitchFamily="18" charset="0"/>
              </a:rPr>
              <a:t>Ground water</a:t>
            </a:r>
          </a:p>
          <a:p>
            <a:pPr marL="457200" indent="-457200" algn="just">
              <a:lnSpc>
                <a:spcPct val="150000"/>
              </a:lnSpc>
            </a:pPr>
            <a:r>
              <a:rPr lang="en-US" altLang="en-US" dirty="0">
                <a:latin typeface="Times New Roman" panose="02020603050405020304" pitchFamily="18" charset="0"/>
                <a:cs typeface="Times New Roman" panose="02020603050405020304" pitchFamily="18" charset="0"/>
              </a:rPr>
              <a:t>Underground </a:t>
            </a:r>
            <a:r>
              <a:rPr lang="en-US" altLang="en-US" dirty="0" smtClean="0">
                <a:latin typeface="Times New Roman" panose="02020603050405020304" pitchFamily="18" charset="0"/>
                <a:cs typeface="Times New Roman" panose="02020603050405020304" pitchFamily="18" charset="0"/>
              </a:rPr>
              <a:t>defects</a:t>
            </a:r>
          </a:p>
          <a:p>
            <a:pPr algn="just">
              <a:lnSpc>
                <a:spcPct val="150000"/>
              </a:lnSpc>
            </a:pPr>
            <a:endParaRPr lang="sw-KE" alt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28604"/>
            <a:ext cx="8229600" cy="6429396"/>
          </a:xfrm>
        </p:spPr>
        <p:txBody>
          <a:bodyPr>
            <a:normAutofit/>
          </a:bodyPr>
          <a:lstStyle/>
          <a:p>
            <a:pPr algn="just">
              <a:buFont typeface="Wingdings" panose="05000000000000000000" pitchFamily="2" charset="2"/>
              <a:buChar char="Ø"/>
            </a:pPr>
            <a:r>
              <a:rPr lang="en-US" altLang="en-US" b="1" dirty="0">
                <a:latin typeface="Times New Roman" panose="02020603050405020304" pitchFamily="18" charset="0"/>
                <a:cs typeface="Times New Roman" panose="02020603050405020304" pitchFamily="18" charset="0"/>
              </a:rPr>
              <a:t>Zone of significant volume changes in </a:t>
            </a:r>
            <a:r>
              <a:rPr lang="en-US" altLang="en-US" b="1" dirty="0" smtClean="0">
                <a:latin typeface="Times New Roman" panose="02020603050405020304" pitchFamily="18" charset="0"/>
                <a:cs typeface="Times New Roman" panose="02020603050405020304" pitchFamily="18" charset="0"/>
              </a:rPr>
              <a:t>soil</a:t>
            </a:r>
          </a:p>
          <a:p>
            <a:pPr lvl="2" indent="-273050" algn="just">
              <a:lnSpc>
                <a:spcPct val="150000"/>
              </a:lnSpc>
              <a:buFont typeface="Wingdings 2" panose="05020102010507070707" pitchFamily="18" charset="2"/>
              <a:buChar char=""/>
            </a:pPr>
            <a:r>
              <a:rPr lang="en-US" altLang="en-US" sz="2500" dirty="0">
                <a:latin typeface="Times New Roman" panose="02020603050405020304" pitchFamily="18" charset="0"/>
                <a:cs typeface="Times New Roman" panose="02020603050405020304" pitchFamily="18" charset="0"/>
              </a:rPr>
              <a:t>Clays having high plasticity shrink and swell considerably up on drying and wetting respectively.</a:t>
            </a:r>
          </a:p>
          <a:p>
            <a:pPr lvl="2" indent="-273050" algn="just">
              <a:lnSpc>
                <a:spcPct val="150000"/>
              </a:lnSpc>
              <a:buFont typeface="Wingdings 2" panose="05020102010507070707" pitchFamily="18" charset="2"/>
              <a:buChar char=""/>
            </a:pPr>
            <a:r>
              <a:rPr lang="en-US" altLang="en-US" sz="2500" dirty="0">
                <a:latin typeface="Times New Roman" panose="02020603050405020304" pitchFamily="18" charset="0"/>
                <a:cs typeface="Times New Roman" panose="02020603050405020304" pitchFamily="18" charset="0"/>
              </a:rPr>
              <a:t>Volume change is greatest near ground. Decreases with increasing depth. Volume changes usually insignificant below a depth from 1.5-3.0 m</a:t>
            </a:r>
          </a:p>
          <a:p>
            <a:pPr algn="just">
              <a:buFont typeface="Wingdings" panose="05000000000000000000" pitchFamily="2" charset="2"/>
              <a:buChar char="Ø"/>
            </a:pPr>
            <a:r>
              <a:rPr lang="en-US" altLang="en-US" b="1" dirty="0">
                <a:latin typeface="Times New Roman" panose="02020603050405020304" pitchFamily="18" charset="0"/>
                <a:cs typeface="Times New Roman" panose="02020603050405020304" pitchFamily="18" charset="0"/>
              </a:rPr>
              <a:t>Adjacent structures and property lines</a:t>
            </a:r>
            <a:r>
              <a:rPr lang="en-US" altLang="en-US" b="1" dirty="0" smtClean="0">
                <a:latin typeface="Times New Roman" panose="02020603050405020304" pitchFamily="18" charset="0"/>
                <a:cs typeface="Times New Roman" panose="02020603050405020304" pitchFamily="18" charset="0"/>
              </a:rPr>
              <a:t>.</a:t>
            </a:r>
          </a:p>
          <a:p>
            <a:pPr marL="457200" indent="-457200" algn="just">
              <a:lnSpc>
                <a:spcPct val="150000"/>
              </a:lnSpc>
              <a:buNone/>
            </a:pPr>
            <a:r>
              <a:rPr lang="sw-KE" altLang="en-US" dirty="0">
                <a:latin typeface="Times New Roman" panose="02020603050405020304" pitchFamily="18" charset="0"/>
                <a:cs typeface="Times New Roman" panose="02020603050405020304" pitchFamily="18" charset="0"/>
              </a:rPr>
              <a:t>The structures may be damaged by the construction of new foundations:</a:t>
            </a:r>
          </a:p>
          <a:p>
            <a:pPr marL="457200" indent="-457200" algn="just">
              <a:lnSpc>
                <a:spcPct val="150000"/>
              </a:lnSpc>
              <a:buFont typeface="Wingdings" panose="05000000000000000000" pitchFamily="2" charset="2"/>
              <a:buChar char="§"/>
            </a:pPr>
            <a:r>
              <a:rPr lang="sw-KE" altLang="en-US" dirty="0">
                <a:latin typeface="Times New Roman" panose="02020603050405020304" pitchFamily="18" charset="0"/>
                <a:cs typeface="Times New Roman" panose="02020603050405020304" pitchFamily="18" charset="0"/>
              </a:rPr>
              <a:t>Effect of vibrations, undermining by excavation or lowering of water table</a:t>
            </a:r>
          </a:p>
          <a:p>
            <a:pPr algn="just">
              <a:buFont typeface="Wingdings" panose="05000000000000000000" pitchFamily="2" charset="2"/>
              <a:buChar char="q"/>
            </a:pPr>
            <a:endParaRPr lang="en-US" dirty="0" smtClean="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1922</TotalTime>
  <Words>1873</Words>
  <Application>Microsoft Office PowerPoint</Application>
  <PresentationFormat>On-screen Show (4:3)</PresentationFormat>
  <Paragraphs>184</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__fkGroteskNeue_598ab8</vt:lpstr>
      <vt:lpstr>Arial</vt:lpstr>
      <vt:lpstr>Calibri</vt:lpstr>
      <vt:lpstr>Century Schoolbook</vt:lpstr>
      <vt:lpstr>Times New Roman</vt:lpstr>
      <vt:lpstr>Trebuchet MS</vt:lpstr>
      <vt:lpstr>Tw Cen MT</vt:lpstr>
      <vt:lpstr>var(--font-fk-grotesk)</vt:lpstr>
      <vt:lpstr>Wingdings</vt:lpstr>
      <vt:lpstr>Wingdings 2</vt:lpstr>
      <vt:lpstr>Oriel</vt:lpstr>
      <vt:lpstr>BUILDING CONSTRUCTION I LECTURE 3 FOUNDATION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Types of foundation cont..</vt:lpstr>
      <vt:lpstr>PowerPoint Presentation</vt:lpstr>
      <vt:lpstr>PowerPoint Presentation</vt:lpstr>
      <vt:lpstr> Types of shallow foundations CONT… </vt:lpstr>
      <vt:lpstr>Construction Process of Pad/isolated footing </vt:lpstr>
      <vt:lpstr>Construction Process of Pad/isolated footing</vt:lpstr>
      <vt:lpstr>Types of shallow foundations CONT…</vt:lpstr>
      <vt:lpstr>Types of shallow foundations CONT…</vt:lpstr>
      <vt:lpstr>PowerPoint Presentation</vt:lpstr>
      <vt:lpstr>types of shallow foundations cont…</vt:lpstr>
      <vt:lpstr>PowerPoint Presentation</vt:lpstr>
      <vt:lpstr>Types of shallow foundations CONT…</vt:lpstr>
      <vt:lpstr>PowerPoint Presentation</vt:lpstr>
      <vt:lpstr>PowerPoint Presentation</vt:lpstr>
      <vt:lpstr>PowerPoint Presentation</vt:lpstr>
      <vt:lpstr>PowerPoint Presentation</vt:lpstr>
      <vt:lpstr>Types of Deep foundations </vt:lpstr>
      <vt:lpstr>Types of Deep foundations Cont..</vt:lpstr>
      <vt:lpstr>Types of Deep foundations Cont..</vt:lpstr>
      <vt:lpstr>PowerPoint Presentation</vt:lpstr>
      <vt:lpstr>PowerPoint Presentation</vt:lpstr>
      <vt:lpstr>PowerPoint Presentation</vt:lpstr>
      <vt:lpstr>Types of Deep foundations Cont… </vt:lpstr>
      <vt:lpstr>Types of Deep foundations Cont…</vt:lpstr>
      <vt:lpstr>   Pile foundation cont... </vt:lpstr>
      <vt:lpstr>   Pile foundation cont... </vt:lpstr>
      <vt:lpstr>PowerPoint Presentation</vt:lpstr>
      <vt:lpstr>EARTH WORK ON FOUNDATION </vt:lpstr>
      <vt:lpstr>EARTH WORK ON FOUNDATION CONT..</vt:lpstr>
      <vt:lpstr>EARTH WORK ON FOUNDATION CONT…</vt:lpstr>
      <vt:lpstr>EARTH WORK ON FOUNDATION CONT…</vt:lpstr>
      <vt:lpstr>Method of Timbering of trenches CONT.. </vt:lpstr>
      <vt:lpstr>Method of Timbering of trenches CONT..</vt:lpstr>
      <vt:lpstr>Method of Timbering of trenches CONT..</vt:lpstr>
      <vt:lpstr>Method of Timbering of trenches CONT..</vt:lpstr>
      <vt:lpstr>Method of Timbering of trenches CONT..</vt:lpstr>
      <vt:lpstr>Method of Timbering of trenches CONT..</vt:lpstr>
      <vt:lpstr>Method of Timbering of trenches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SUPPLY SYSTEM</dc:title>
  <dc:creator>Saddiq</dc:creator>
  <cp:lastModifiedBy>user</cp:lastModifiedBy>
  <cp:revision>149</cp:revision>
  <cp:lastPrinted>2022-11-29T12:16:23Z</cp:lastPrinted>
  <dcterms:created xsi:type="dcterms:W3CDTF">2019-01-21T06:10:15Z</dcterms:created>
  <dcterms:modified xsi:type="dcterms:W3CDTF">2024-11-22T10:01:40Z</dcterms:modified>
</cp:coreProperties>
</file>